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98" r:id="rId26"/>
    <p:sldId id="281" r:id="rId27"/>
    <p:sldId id="282" r:id="rId28"/>
    <p:sldId id="275" r:id="rId29"/>
    <p:sldId id="283" r:id="rId30"/>
    <p:sldId id="299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300" r:id="rId43"/>
    <p:sldId id="295" r:id="rId44"/>
    <p:sldId id="301" r:id="rId45"/>
    <p:sldId id="296" r:id="rId46"/>
    <p:sldId id="29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>
      <p:cViewPr varScale="1">
        <p:scale>
          <a:sx n="87" d="100"/>
          <a:sy n="87" d="100"/>
        </p:scale>
        <p:origin x="10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0308-F527-461D-9629-B5607A20F9DC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3F6F-3466-4B7D-A5D2-C895D4EC1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6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0308-F527-461D-9629-B5607A20F9DC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3F6F-3466-4B7D-A5D2-C895D4EC1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75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0308-F527-461D-9629-B5607A20F9DC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3F6F-3466-4B7D-A5D2-C895D4EC1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1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0308-F527-461D-9629-B5607A20F9DC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3F6F-3466-4B7D-A5D2-C895D4EC1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36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0308-F527-461D-9629-B5607A20F9DC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3F6F-3466-4B7D-A5D2-C895D4EC1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9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0308-F527-461D-9629-B5607A20F9DC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3F6F-3466-4B7D-A5D2-C895D4EC1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43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0308-F527-461D-9629-B5607A20F9DC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3F6F-3466-4B7D-A5D2-C895D4EC1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0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0308-F527-461D-9629-B5607A20F9DC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3F6F-3466-4B7D-A5D2-C895D4EC1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08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0308-F527-461D-9629-B5607A20F9DC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3F6F-3466-4B7D-A5D2-C895D4EC1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37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0308-F527-461D-9629-B5607A20F9DC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3F6F-3466-4B7D-A5D2-C895D4EC1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02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0308-F527-461D-9629-B5607A20F9DC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3F6F-3466-4B7D-A5D2-C895D4EC1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2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80308-F527-461D-9629-B5607A20F9DC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3F6F-3466-4B7D-A5D2-C895D4EC1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582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975" y="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American Civil War 1861- 1865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7775" y="6019800"/>
            <a:ext cx="6400800" cy="838200"/>
          </a:xfrm>
        </p:spPr>
        <p:txBody>
          <a:bodyPr/>
          <a:lstStyle/>
          <a:p>
            <a:r>
              <a:rPr lang="en-US" dirty="0" smtClean="0"/>
              <a:t>Mr. Condry’s Social Studies Class</a:t>
            </a:r>
            <a:endParaRPr lang="en-US" dirty="0"/>
          </a:p>
        </p:txBody>
      </p:sp>
      <p:pic>
        <p:nvPicPr>
          <p:cNvPr id="1026" name="Picture 2" descr="Image result for american civil 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08898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18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Weapons of the Civil War</a:t>
            </a:r>
            <a:endParaRPr lang="en-US" dirty="0"/>
          </a:p>
        </p:txBody>
      </p:sp>
      <p:pic>
        <p:nvPicPr>
          <p:cNvPr id="4" name="Picture 7" descr="rif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3505200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grapesh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13112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minib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95800"/>
            <a:ext cx="9255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she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12874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3625"/>
            <a:ext cx="3810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81000" y="31242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Times New Roman" pitchFamily="1" charset="0"/>
              </a:rPr>
              <a:t>canister shot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038600" y="59436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Times New Roman" pitchFamily="1" charset="0"/>
              </a:rPr>
              <a:t>mini</a:t>
            </a:r>
            <a:r>
              <a:rPr lang="en-US" altLang="en-US" sz="1800">
                <a:solidFill>
                  <a:srgbClr val="FFFFFF"/>
                </a:solidFill>
                <a:latin typeface="Times New Roman" pitchFamily="1" charset="0"/>
                <a:cs typeface="Times New Roman" pitchFamily="1" charset="0"/>
              </a:rPr>
              <a:t>é</a:t>
            </a:r>
            <a:r>
              <a:rPr lang="en-US" altLang="en-US" sz="1800">
                <a:solidFill>
                  <a:srgbClr val="FFFFFF"/>
                </a:solidFill>
                <a:latin typeface="Times New Roman" pitchFamily="1" charset="0"/>
              </a:rPr>
              <a:t> ball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6172200" y="38100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Times New Roman" pitchFamily="1" charset="0"/>
              </a:rPr>
              <a:t>rifled barrel</a:t>
            </a:r>
            <a:endParaRPr lang="en-US" altLang="en-US" sz="1200">
              <a:solidFill>
                <a:srgbClr val="FFFFFF"/>
              </a:solidFill>
              <a:latin typeface="Times New Roman" pitchFamily="1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33400" y="5638800"/>
            <a:ext cx="3505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Times New Roman" pitchFamily="1" charset="0"/>
              </a:rPr>
              <a:t>   Springfield rifle, 1861  	(Union)</a:t>
            </a:r>
            <a:endParaRPr lang="en-US" altLang="en-US" sz="800">
              <a:solidFill>
                <a:srgbClr val="FFFFFF"/>
              </a:solidFill>
              <a:latin typeface="Times New Roman" pitchFamily="1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 i="1">
                <a:solidFill>
                  <a:srgbClr val="FFFFFF"/>
                </a:solidFill>
                <a:latin typeface="Times New Roman" pitchFamily="1" charset="0"/>
              </a:rPr>
              <a:t>Although the Union used many types of rifles, this was the most common.</a:t>
            </a:r>
            <a:endParaRPr lang="en-US" altLang="en-US" sz="1800" i="1">
              <a:solidFill>
                <a:srgbClr val="FFFFFF"/>
              </a:solidFill>
              <a:latin typeface="Times New Roman" pitchFamily="1" charset="0"/>
            </a:endParaRPr>
          </a:p>
        </p:txBody>
      </p:sp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899025"/>
            <a:ext cx="3657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5257800" y="5638800"/>
            <a:ext cx="3886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Times New Roman" pitchFamily="1" charset="0"/>
              </a:rPr>
              <a:t>    British Enfield rifle, 1853         	(Confederacy)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" i="1">
                <a:solidFill>
                  <a:srgbClr val="FFFFFF"/>
                </a:solidFill>
                <a:latin typeface="Times New Roman" pitchFamily="1" charset="0"/>
              </a:rPr>
              <a:t>Although the Confederacy used many types of rifles, this was the most common.</a:t>
            </a:r>
          </a:p>
        </p:txBody>
      </p:sp>
      <p:pic>
        <p:nvPicPr>
          <p:cNvPr id="15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57600"/>
            <a:ext cx="291941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2362200" y="42672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Times New Roman" pitchFamily="1" charset="0"/>
              </a:rPr>
              <a:t>officer’s sword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2438400" y="31242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Times New Roman" pitchFamily="1" charset="0"/>
              </a:rPr>
              <a:t>artillery projectile</a:t>
            </a:r>
          </a:p>
        </p:txBody>
      </p:sp>
    </p:spTree>
    <p:extLst>
      <p:ext uri="{BB962C8B-B14F-4D97-AF65-F5344CB8AC3E}">
        <p14:creationId xmlns:p14="http://schemas.microsoft.com/office/powerpoint/2010/main" val="221137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At the beginning of the Civil War, states provided uniforms to soldiers; and the uniforms were in a variety of colors.  This led to massive confusion on the battlefield, and often soldiers fired on their own men.  As the war continued, both sides chose a single color for their uniforms.  The United States of America chose blue, and the Confederates States of America chose gray.</a:t>
            </a: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23" y="4176102"/>
            <a:ext cx="670560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00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5" y="11930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Major Battles of the Civil War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2302"/>
            <a:ext cx="9144000" cy="559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54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Fort Sumter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April 12, 1861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1062"/>
            <a:ext cx="4953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First shots of the Civil War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Major Robert Anderson of the United States Army and his men came under attack from Confederates</a:t>
            </a:r>
          </a:p>
          <a:p>
            <a:endParaRPr lang="en-US" dirty="0"/>
          </a:p>
          <a:p>
            <a:r>
              <a:rPr lang="en-US" dirty="0" smtClean="0"/>
              <a:t>The Union fought back but were ineffective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Union forces surrendered a day later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162800" y="0"/>
            <a:ext cx="1981200" cy="762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Benguiat Bk BT" pitchFamily="18" charset="0"/>
              </a:rPr>
              <a:t>South Carolina</a:t>
            </a:r>
          </a:p>
        </p:txBody>
      </p:sp>
      <p:pic>
        <p:nvPicPr>
          <p:cNvPr id="5" name="Picture 6" descr="rebel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130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fortsump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76752"/>
            <a:ext cx="3722077" cy="226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fortsumpter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43400"/>
            <a:ext cx="3733800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83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Fort Sumter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Strength</a:t>
            </a:r>
          </a:p>
          <a:p>
            <a:pPr lvl="1"/>
            <a:r>
              <a:rPr lang="en-US" dirty="0" smtClean="0"/>
              <a:t>85 Soldiers</a:t>
            </a:r>
          </a:p>
          <a:p>
            <a:endParaRPr lang="en-US" dirty="0" smtClean="0"/>
          </a:p>
          <a:p>
            <a:r>
              <a:rPr lang="en-US" dirty="0" smtClean="0"/>
              <a:t>Casualties</a:t>
            </a:r>
            <a:endParaRPr lang="en-US" dirty="0"/>
          </a:p>
          <a:p>
            <a:pPr lvl="1"/>
            <a:r>
              <a:rPr lang="en-US" dirty="0"/>
              <a:t>0</a:t>
            </a:r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Confederate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Strength</a:t>
            </a:r>
          </a:p>
          <a:p>
            <a:pPr lvl="1"/>
            <a:r>
              <a:rPr lang="en-US" dirty="0" smtClean="0"/>
              <a:t>500</a:t>
            </a:r>
          </a:p>
          <a:p>
            <a:pPr lvl="1"/>
            <a:endParaRPr lang="en-US" dirty="0"/>
          </a:p>
          <a:p>
            <a:r>
              <a:rPr lang="en-US" dirty="0" smtClean="0"/>
              <a:t>Casualties</a:t>
            </a:r>
          </a:p>
          <a:p>
            <a:pPr lvl="1"/>
            <a:r>
              <a:rPr lang="en-US" dirty="0"/>
              <a:t>0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77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First Bull Run/Manassas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July 21, 1861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1012"/>
            <a:ext cx="5257800" cy="487997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General Irvin McDowell led the Union army toward Richmond Virginia.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General P.G.T. Beauregard’s Confederate troops intercepted them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The battle lasted five hours.</a:t>
            </a:r>
          </a:p>
          <a:p>
            <a:endParaRPr lang="en-US" dirty="0"/>
          </a:p>
          <a:p>
            <a:r>
              <a:rPr lang="en-US" dirty="0" smtClean="0"/>
              <a:t>Confederate troops began to retreat due to losses, except General Thomas “Stonewall” Jackson who continued to fight.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The reenergized Confederates pushed McDowell’s forces out of the area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7467600" y="0"/>
            <a:ext cx="1676400" cy="685800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nguiat Bk BT" pitchFamily="18" charset="0"/>
              </a:rPr>
              <a:t>Virginia</a:t>
            </a:r>
          </a:p>
        </p:txBody>
      </p:sp>
      <p:pic>
        <p:nvPicPr>
          <p:cNvPr id="5" name="Picture 6" descr="rebel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16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onfeder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3429000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unioncanna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90999"/>
            <a:ext cx="3429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41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Battle of Bull Run/Manassas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Strength</a:t>
            </a:r>
          </a:p>
          <a:p>
            <a:pPr lvl="1"/>
            <a:r>
              <a:rPr lang="en-US" dirty="0" smtClean="0"/>
              <a:t>35,732</a:t>
            </a:r>
          </a:p>
          <a:p>
            <a:pPr lvl="1"/>
            <a:r>
              <a:rPr lang="en-US" dirty="0" smtClean="0"/>
              <a:t>18,000 Engaged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Casualties</a:t>
            </a:r>
          </a:p>
          <a:p>
            <a:pPr lvl="1"/>
            <a:r>
              <a:rPr lang="en-US" dirty="0" smtClean="0"/>
              <a:t>481 Killed</a:t>
            </a:r>
          </a:p>
          <a:p>
            <a:pPr lvl="1"/>
            <a:r>
              <a:rPr lang="en-US" dirty="0" smtClean="0"/>
              <a:t>1,011 Wounded</a:t>
            </a:r>
          </a:p>
          <a:p>
            <a:pPr lvl="1"/>
            <a:r>
              <a:rPr lang="en-US" dirty="0" smtClean="0"/>
              <a:t>1,216 Missing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Confederate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Strength</a:t>
            </a:r>
          </a:p>
          <a:p>
            <a:pPr lvl="1"/>
            <a:r>
              <a:rPr lang="en-US" dirty="0" smtClean="0"/>
              <a:t>34,000</a:t>
            </a:r>
          </a:p>
          <a:p>
            <a:pPr lvl="1"/>
            <a:r>
              <a:rPr lang="en-US" dirty="0" smtClean="0"/>
              <a:t>18,000 Engaged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Casualties</a:t>
            </a:r>
          </a:p>
          <a:p>
            <a:pPr lvl="1"/>
            <a:r>
              <a:rPr lang="en-US" dirty="0" smtClean="0"/>
              <a:t>387 Killed</a:t>
            </a:r>
          </a:p>
          <a:p>
            <a:pPr lvl="1"/>
            <a:r>
              <a:rPr lang="en-US" dirty="0" smtClean="0"/>
              <a:t>1,582 Wounded</a:t>
            </a:r>
          </a:p>
          <a:p>
            <a:pPr lvl="1"/>
            <a:r>
              <a:rPr lang="en-US" dirty="0" smtClean="0"/>
              <a:t>13 Missing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28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Shiloh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April 6-7, 1862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8" y="1600200"/>
            <a:ext cx="5257801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Union troops had found Confederate General Albert Johnston’s forces near Corinth Road unprepared</a:t>
            </a:r>
          </a:p>
          <a:p>
            <a:endParaRPr lang="en-US" dirty="0"/>
          </a:p>
          <a:p>
            <a:r>
              <a:rPr lang="en-US" dirty="0" smtClean="0"/>
              <a:t>After suffering many losses the Confederate forces had to retreat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On the second day the Union forces gained ground but due to the exceptional defense of the Confederacy, stopped the Union Forces before the Confederates retreated.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9" descr="union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119747" cy="137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7315200" y="-1"/>
            <a:ext cx="1828800" cy="685800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nguiat Bk BT" pitchFamily="18" charset="0"/>
              </a:rPr>
              <a:t>Tennessee</a:t>
            </a:r>
          </a:p>
        </p:txBody>
      </p:sp>
      <p:pic>
        <p:nvPicPr>
          <p:cNvPr id="6" name="Picture 5" descr="shiloh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676399"/>
            <a:ext cx="34290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shilohchur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343399"/>
            <a:ext cx="3448049" cy="226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6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Shiloh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Union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25925"/>
          </a:xfrm>
        </p:spPr>
        <p:txBody>
          <a:bodyPr>
            <a:normAutofit/>
          </a:bodyPr>
          <a:lstStyle/>
          <a:p>
            <a:r>
              <a:rPr lang="en-US" dirty="0" smtClean="0"/>
              <a:t>Strength</a:t>
            </a:r>
          </a:p>
          <a:p>
            <a:pPr lvl="1"/>
            <a:r>
              <a:rPr lang="en-US" dirty="0" smtClean="0"/>
              <a:t>63,000</a:t>
            </a:r>
          </a:p>
          <a:p>
            <a:pPr lvl="1"/>
            <a:r>
              <a:rPr lang="en-US" dirty="0" smtClean="0"/>
              <a:t>Army of the Tennessee</a:t>
            </a:r>
          </a:p>
          <a:p>
            <a:pPr lvl="2"/>
            <a:r>
              <a:rPr lang="en-US" dirty="0" smtClean="0"/>
              <a:t>44,895</a:t>
            </a:r>
          </a:p>
          <a:p>
            <a:pPr lvl="1"/>
            <a:r>
              <a:rPr lang="en-US" dirty="0" smtClean="0"/>
              <a:t>Army of the Ohio</a:t>
            </a:r>
          </a:p>
          <a:p>
            <a:pPr lvl="2"/>
            <a:r>
              <a:rPr lang="en-US" dirty="0" smtClean="0"/>
              <a:t>18,000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Casualties</a:t>
            </a:r>
          </a:p>
          <a:p>
            <a:pPr lvl="1"/>
            <a:r>
              <a:rPr lang="en-US" dirty="0" smtClean="0"/>
              <a:t>1,754 Killed</a:t>
            </a:r>
          </a:p>
          <a:p>
            <a:pPr lvl="1"/>
            <a:r>
              <a:rPr lang="en-US" dirty="0" smtClean="0"/>
              <a:t>8,408 Wounded</a:t>
            </a:r>
          </a:p>
          <a:p>
            <a:pPr lvl="1"/>
            <a:r>
              <a:rPr lang="en-US" dirty="0" smtClean="0"/>
              <a:t>2, 885 Captured/missing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Confederacy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/>
          <a:p>
            <a:r>
              <a:rPr lang="en-US" dirty="0" smtClean="0"/>
              <a:t>Strength</a:t>
            </a:r>
          </a:p>
          <a:p>
            <a:pPr lvl="1"/>
            <a:r>
              <a:rPr lang="en-US" dirty="0" smtClean="0"/>
              <a:t>40,335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Casualties</a:t>
            </a:r>
          </a:p>
          <a:p>
            <a:pPr lvl="1"/>
            <a:r>
              <a:rPr lang="en-US" dirty="0" smtClean="0"/>
              <a:t>1,728 Killed</a:t>
            </a:r>
          </a:p>
          <a:p>
            <a:pPr lvl="1"/>
            <a:r>
              <a:rPr lang="en-US" dirty="0" smtClean="0"/>
              <a:t>8,012 Wounded</a:t>
            </a:r>
          </a:p>
          <a:p>
            <a:pPr lvl="1"/>
            <a:r>
              <a:rPr lang="en-US" dirty="0" smtClean="0"/>
              <a:t>959 Captured/missing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4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War at Sea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Battle of the Ironclads also known as the Battle of the Monitor and the Merrimack.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Battle was fought off Sewell’s Point near Hampton Roads, Virginia.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First battle between two ironclad ships, the Union’s USS Monitor and the Confederacy’s CSS Virginia, which was rebuilt from the USS Merrimack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Battle lasted over two days, and in the end it was a draw.</a:t>
            </a:r>
          </a:p>
          <a:p>
            <a:endParaRPr lang="en-US" dirty="0"/>
          </a:p>
          <a:p>
            <a:r>
              <a:rPr lang="en-US" dirty="0" smtClean="0"/>
              <a:t>Ironclad, stem-driven ships were at a decisive advantage against wooden sailing vessels.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3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Divided 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endParaRPr lang="en-US" sz="2800" dirty="0" smtClean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endParaRPr lang="en-US" sz="2800" dirty="0" smtClean="0"/>
          </a:p>
          <a:p>
            <a:r>
              <a:rPr lang="en-US" sz="2800" dirty="0" smtClean="0"/>
              <a:t>Northern States:</a:t>
            </a:r>
          </a:p>
          <a:p>
            <a:pPr lvl="1"/>
            <a:r>
              <a:rPr lang="en-US" sz="2400" dirty="0" smtClean="0"/>
              <a:t>Population was </a:t>
            </a:r>
            <a:r>
              <a:rPr lang="en-US" sz="2400" dirty="0"/>
              <a:t>a</a:t>
            </a:r>
            <a:r>
              <a:rPr lang="en-US" sz="2400" dirty="0" smtClean="0"/>
              <a:t>bout 18 million 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Most countries recognized the Union as the government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Contained 90 Percent of American industry and railroads </a:t>
            </a: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72308"/>
            <a:ext cx="3962400" cy="242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21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USS Monitor				      CSS Virginia</a:t>
            </a:r>
            <a:endParaRPr lang="en-US" dirty="0"/>
          </a:p>
        </p:txBody>
      </p:sp>
      <p:pic>
        <p:nvPicPr>
          <p:cNvPr id="4" name="Picture 4" descr="monitorvmerrim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286000"/>
            <a:ext cx="5371109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ssvirgi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0"/>
            <a:ext cx="3048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09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Antietam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September 17, 1862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82" y="1600200"/>
            <a:ext cx="5313218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Also known as the Battle of Sharpsburg</a:t>
            </a: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Union General George McClellan and Confederate General Robert E. Lee</a:t>
            </a:r>
          </a:p>
          <a:p>
            <a:endParaRPr lang="en-US" dirty="0"/>
          </a:p>
          <a:p>
            <a:r>
              <a:rPr lang="en-US" dirty="0" smtClean="0"/>
              <a:t> Union forces brutalized the Confederacy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Both armies fought to a standstill, and both armies withdrew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Bloodiest battle of the war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162800" y="0"/>
            <a:ext cx="1981200" cy="838200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nguiat Bk BT" pitchFamily="18" charset="0"/>
              </a:rPr>
              <a:t>Maryland</a:t>
            </a:r>
          </a:p>
        </p:txBody>
      </p:sp>
      <p:pic>
        <p:nvPicPr>
          <p:cNvPr id="5" name="Picture 6" descr="union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602"/>
            <a:ext cx="2078182" cy="134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antietam-ku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447800"/>
            <a:ext cx="33528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antiet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5594"/>
            <a:ext cx="3373582" cy="227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49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Antietam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Strength</a:t>
            </a:r>
          </a:p>
          <a:p>
            <a:pPr lvl="1"/>
            <a:r>
              <a:rPr lang="en-US" dirty="0" smtClean="0"/>
              <a:t>87,164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Casualties</a:t>
            </a:r>
          </a:p>
          <a:p>
            <a:pPr lvl="1"/>
            <a:r>
              <a:rPr lang="en-US" dirty="0" smtClean="0"/>
              <a:t>2, 108 Killed</a:t>
            </a:r>
          </a:p>
          <a:p>
            <a:pPr lvl="1"/>
            <a:r>
              <a:rPr lang="en-US" dirty="0" smtClean="0"/>
              <a:t>9,549 Wounded</a:t>
            </a:r>
          </a:p>
          <a:p>
            <a:pPr lvl="1"/>
            <a:r>
              <a:rPr lang="en-US" dirty="0" smtClean="0"/>
              <a:t>753 Captured/Missing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Confederate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Strength</a:t>
            </a:r>
          </a:p>
          <a:p>
            <a:pPr lvl="1"/>
            <a:r>
              <a:rPr lang="en-US" dirty="0" smtClean="0"/>
              <a:t>38,000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Casualties</a:t>
            </a:r>
          </a:p>
          <a:p>
            <a:pPr lvl="1"/>
            <a:r>
              <a:rPr lang="en-US" dirty="0" smtClean="0"/>
              <a:t>1,567 Killed</a:t>
            </a:r>
          </a:p>
          <a:p>
            <a:pPr lvl="1"/>
            <a:r>
              <a:rPr lang="en-US" dirty="0" smtClean="0"/>
              <a:t>7,752 Wounded</a:t>
            </a:r>
          </a:p>
          <a:p>
            <a:pPr lvl="1"/>
            <a:r>
              <a:rPr lang="en-US" dirty="0" smtClean="0"/>
              <a:t>1,018 Captured/Missing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54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Fredericksburg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December 13, 1862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50292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Union General Ambrose Burnside led a march on Richmond, but was delayed 2 weeks because of late arriving supplies.</a:t>
            </a:r>
          </a:p>
          <a:p>
            <a:endParaRPr lang="en-US" dirty="0"/>
          </a:p>
          <a:p>
            <a:r>
              <a:rPr lang="en-US" dirty="0" smtClean="0"/>
              <a:t>General Lee positioned his army, deploying snipers to pick off Federal troops.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Confederate artillery decimated Union forces.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Many Union soldiers were left in the open after crossing military pontoon bridges.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Burnside had no choice but to retreat.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467600" y="0"/>
            <a:ext cx="1676400" cy="609600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nguiat Bk BT" pitchFamily="18" charset="0"/>
              </a:rPr>
              <a:t>Virginia</a:t>
            </a:r>
          </a:p>
        </p:txBody>
      </p:sp>
      <p:pic>
        <p:nvPicPr>
          <p:cNvPr id="5" name="Picture 6" descr="rebel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130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fredericksbu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36576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fredericksburg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09978"/>
            <a:ext cx="3657600" cy="251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70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Fredericksburg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Strength</a:t>
            </a:r>
          </a:p>
          <a:p>
            <a:pPr lvl="1"/>
            <a:r>
              <a:rPr lang="en-US" dirty="0" smtClean="0"/>
              <a:t>122,009 Present</a:t>
            </a:r>
          </a:p>
          <a:p>
            <a:pPr lvl="1"/>
            <a:r>
              <a:rPr lang="en-US" dirty="0" smtClean="0"/>
              <a:t>114,000 Engaged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Casualties</a:t>
            </a:r>
          </a:p>
          <a:p>
            <a:pPr lvl="1"/>
            <a:r>
              <a:rPr lang="en-US" dirty="0" smtClean="0"/>
              <a:t>1,284 Killed</a:t>
            </a:r>
          </a:p>
          <a:p>
            <a:pPr lvl="1"/>
            <a:r>
              <a:rPr lang="en-US" dirty="0" smtClean="0"/>
              <a:t>9,600 Wounded</a:t>
            </a:r>
          </a:p>
          <a:p>
            <a:pPr lvl="1"/>
            <a:r>
              <a:rPr lang="en-US" dirty="0" smtClean="0"/>
              <a:t>1,769 Captured/missing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Confederate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Strength</a:t>
            </a:r>
          </a:p>
          <a:p>
            <a:pPr lvl="1"/>
            <a:r>
              <a:rPr lang="en-US" dirty="0" smtClean="0"/>
              <a:t>78,513 Present</a:t>
            </a:r>
          </a:p>
          <a:p>
            <a:pPr lvl="1"/>
            <a:r>
              <a:rPr lang="en-US" dirty="0" smtClean="0"/>
              <a:t>72,500 Engaged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Casualties</a:t>
            </a:r>
          </a:p>
          <a:p>
            <a:pPr lvl="1"/>
            <a:r>
              <a:rPr lang="en-US" dirty="0" smtClean="0"/>
              <a:t>408 Killed</a:t>
            </a:r>
          </a:p>
          <a:p>
            <a:pPr lvl="1"/>
            <a:r>
              <a:rPr lang="en-US" dirty="0" smtClean="0"/>
              <a:t>3,743 Wounded</a:t>
            </a:r>
          </a:p>
          <a:p>
            <a:pPr lvl="1"/>
            <a:r>
              <a:rPr lang="en-US" dirty="0" smtClean="0"/>
              <a:t>Unknown number captured/killed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13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Emancipation Proclamation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January 1, 1863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90" y="1676400"/>
            <a:ext cx="6003040" cy="5181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Created by President Abraham Lincoln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 two-part plan that guaranteed </a:t>
            </a:r>
            <a:r>
              <a:rPr lang="en-US" dirty="0" smtClean="0">
                <a:solidFill>
                  <a:srgbClr val="FFFF00"/>
                </a:solidFill>
              </a:rPr>
              <a:t>freedom </a:t>
            </a:r>
            <a:r>
              <a:rPr lang="en-US" dirty="0" smtClean="0">
                <a:solidFill>
                  <a:srgbClr val="FFFF00"/>
                </a:solidFill>
              </a:rPr>
              <a:t>to slaves in the Union and some Confederate states.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Confederate government did not abide by the laws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First plan, enacted on September 22, 1862, freed slaves in Confederate states that had not rejoined the Union.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Second part took effect on January 1, 1863, applying to specific states, but not to the boarder states such as Maryland and West Virginia.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4" descr="emancipation-procla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515" y="1987062"/>
            <a:ext cx="302348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8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Vicksburg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May 2 – July 9, 1863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828800"/>
            <a:ext cx="41910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Both the North and South considered Vicksburg an important stronghold.</a:t>
            </a:r>
          </a:p>
          <a:p>
            <a:endParaRPr lang="en-US" dirty="0"/>
          </a:p>
          <a:p>
            <a:r>
              <a:rPr lang="en-US" dirty="0" smtClean="0"/>
              <a:t>Union General Ulysses S. Grant launched a massive attack.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Union forces terrorized the inhabitants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Confederate General John Pemberton surrendered to Grant July 3, 1863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7" descr="union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8421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7315200" y="0"/>
            <a:ext cx="1828800" cy="685800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nguiat Bk BT" pitchFamily="18" charset="0"/>
              </a:rPr>
              <a:t>Mississippi</a:t>
            </a:r>
          </a:p>
        </p:txBody>
      </p:sp>
      <p:pic>
        <p:nvPicPr>
          <p:cNvPr id="6" name="Picture 4" descr="vicksbur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38474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vicksbur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7700"/>
            <a:ext cx="480876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87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Vicksburg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Strength</a:t>
            </a:r>
          </a:p>
          <a:p>
            <a:pPr lvl="1"/>
            <a:r>
              <a:rPr lang="en-US" dirty="0" smtClean="0"/>
              <a:t>77,000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Casualties</a:t>
            </a:r>
          </a:p>
          <a:p>
            <a:pPr lvl="1"/>
            <a:r>
              <a:rPr lang="en-US" dirty="0" smtClean="0"/>
              <a:t>766 Killed</a:t>
            </a:r>
          </a:p>
          <a:p>
            <a:pPr lvl="1"/>
            <a:r>
              <a:rPr lang="en-US" dirty="0" smtClean="0"/>
              <a:t>3,793 wounded</a:t>
            </a:r>
          </a:p>
          <a:p>
            <a:pPr lvl="1"/>
            <a:r>
              <a:rPr lang="en-US" dirty="0" smtClean="0"/>
              <a:t>276 captured/missing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Confederate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Strength</a:t>
            </a:r>
          </a:p>
          <a:p>
            <a:pPr lvl="1"/>
            <a:r>
              <a:rPr lang="en-US" dirty="0" smtClean="0"/>
              <a:t>33,000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Casualties</a:t>
            </a:r>
          </a:p>
          <a:p>
            <a:pPr lvl="1"/>
            <a:r>
              <a:rPr lang="en-US" dirty="0" smtClean="0"/>
              <a:t>3,202 Killed/wounded/missing</a:t>
            </a:r>
          </a:p>
          <a:p>
            <a:pPr lvl="1"/>
            <a:r>
              <a:rPr lang="en-US" dirty="0" smtClean="0"/>
              <a:t>29,495 Surrendered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00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Gettysburg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July 1-3, 1863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828800"/>
            <a:ext cx="5269523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Began directly after the Battle of Vicksburg</a:t>
            </a:r>
          </a:p>
          <a:p>
            <a:endParaRPr lang="en-US" dirty="0"/>
          </a:p>
          <a:p>
            <a:r>
              <a:rPr lang="en-US" dirty="0" smtClean="0"/>
              <a:t>Confederate General Lee forced Federal troops, under General George C. Meade’s command, to lose ground.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Lee planned several attacks  at Peach Orchard and Devil’s Den, but Union forces were victorious.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Lee retreated toward Williamsport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6" descr="union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905000" cy="123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7315200" y="0"/>
            <a:ext cx="1828800" cy="7620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nguiat Bk BT" pitchFamily="18" charset="0"/>
              </a:rPr>
              <a:t>Pennsylvania</a:t>
            </a:r>
          </a:p>
        </p:txBody>
      </p:sp>
      <p:pic>
        <p:nvPicPr>
          <p:cNvPr id="6" name="Picture 4" descr="gettysburgepic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3" y="1524000"/>
            <a:ext cx="3429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gettysburg-devils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3" y="4088884"/>
            <a:ext cx="3429000" cy="229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15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Gettysburg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Strength</a:t>
            </a:r>
          </a:p>
          <a:p>
            <a:pPr lvl="1"/>
            <a:r>
              <a:rPr lang="en-US" dirty="0" smtClean="0"/>
              <a:t>104,256</a:t>
            </a:r>
          </a:p>
          <a:p>
            <a:endParaRPr lang="en-US" dirty="0" smtClean="0"/>
          </a:p>
          <a:p>
            <a:r>
              <a:rPr lang="en-US" dirty="0" smtClean="0"/>
              <a:t>Casualties</a:t>
            </a:r>
          </a:p>
          <a:p>
            <a:pPr lvl="1"/>
            <a:r>
              <a:rPr lang="en-US" dirty="0" smtClean="0"/>
              <a:t>3,155 Killed</a:t>
            </a:r>
          </a:p>
          <a:p>
            <a:pPr lvl="1"/>
            <a:r>
              <a:rPr lang="en-US" dirty="0" smtClean="0"/>
              <a:t>14,529 Wounded</a:t>
            </a:r>
          </a:p>
          <a:p>
            <a:pPr lvl="1"/>
            <a:r>
              <a:rPr lang="en-US" dirty="0" smtClean="0"/>
              <a:t>5,365 captured/missing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Confederate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Strength</a:t>
            </a:r>
          </a:p>
          <a:p>
            <a:pPr lvl="1"/>
            <a:r>
              <a:rPr lang="en-US" dirty="0" smtClean="0"/>
              <a:t>75,000</a:t>
            </a:r>
          </a:p>
          <a:p>
            <a:endParaRPr lang="en-US" dirty="0" smtClean="0"/>
          </a:p>
          <a:p>
            <a:r>
              <a:rPr lang="en-US" dirty="0" smtClean="0"/>
              <a:t>Casualties</a:t>
            </a:r>
          </a:p>
          <a:p>
            <a:pPr lvl="1"/>
            <a:r>
              <a:rPr lang="en-US" dirty="0" smtClean="0"/>
              <a:t>28,000 killed/wounded</a:t>
            </a:r>
          </a:p>
        </p:txBody>
      </p:sp>
    </p:spTree>
    <p:extLst>
      <p:ext uri="{BB962C8B-B14F-4D97-AF65-F5344CB8AC3E}">
        <p14:creationId xmlns:p14="http://schemas.microsoft.com/office/powerpoint/2010/main" val="89691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Nation Divided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10000"/>
          </a:bodyPr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Southern States:</a:t>
            </a:r>
          </a:p>
          <a:p>
            <a:pPr lvl="1"/>
            <a:r>
              <a:rPr lang="en-US" dirty="0" smtClean="0"/>
              <a:t>Population 9 million people, including three million slaves.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Contained 10 percent of American industry and railroads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Britain and France had friendly relations with the Confederacy and considered aiding the South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60585"/>
            <a:ext cx="3429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80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Gettysburg Address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November 18, 1863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5486400" cy="42671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Delivered by Abraham Lincoln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Dedication of Soldier’s National Cemetery in Gettysburg, Pennsylvania.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The Speech contains only two hundred seventy-two words, but it is considered one of the greatest speeches in American history.</a:t>
            </a:r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840" y="3276600"/>
            <a:ext cx="2842160" cy="346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840" y="1380745"/>
            <a:ext cx="2842160" cy="189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57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Wilderness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May 5-7, 1864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0538"/>
            <a:ext cx="86106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Union General Grant continued his march to Richmond.</a:t>
            </a:r>
          </a:p>
          <a:p>
            <a:endParaRPr lang="en-US" dirty="0"/>
          </a:p>
          <a:p>
            <a:r>
              <a:rPr lang="en-US" dirty="0" smtClean="0"/>
              <a:t>Wanted to attack the city with three armies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Wanted to cut General Lee’s food and artillery supply lines to block Southern retreat.</a:t>
            </a:r>
          </a:p>
          <a:p>
            <a:endParaRPr lang="en-US" dirty="0"/>
          </a:p>
          <a:p>
            <a:r>
              <a:rPr lang="en-US" dirty="0" smtClean="0"/>
              <a:t>Confederate General Richard                                                                 </a:t>
            </a:r>
            <a:r>
              <a:rPr lang="en-US" dirty="0" err="1" smtClean="0"/>
              <a:t>Ewell’s</a:t>
            </a:r>
            <a:r>
              <a:rPr lang="en-US" dirty="0" smtClean="0"/>
              <a:t> soldiers attacked the Union                                                       forces.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Due to dry land, forest fires were                                                           caused.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Confederate forces were able to inflict                                                    casualties but it did not stop Grant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4" descr="rebel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130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620000" y="0"/>
            <a:ext cx="1524000" cy="7620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nguiat Bk BT" pitchFamily="18" charset="0"/>
              </a:rPr>
              <a:t>Virginia</a:t>
            </a:r>
          </a:p>
        </p:txBody>
      </p:sp>
      <p:pic>
        <p:nvPicPr>
          <p:cNvPr id="6" name="Picture 7" descr="WildernessBat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488" y="3581400"/>
            <a:ext cx="38036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00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the Wilderness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Strength</a:t>
            </a:r>
          </a:p>
          <a:p>
            <a:pPr lvl="1"/>
            <a:r>
              <a:rPr lang="en-US" dirty="0" smtClean="0"/>
              <a:t>124,232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Casualties</a:t>
            </a:r>
          </a:p>
          <a:p>
            <a:pPr lvl="1"/>
            <a:r>
              <a:rPr lang="en-US" dirty="0" smtClean="0"/>
              <a:t>2,246 Killed</a:t>
            </a:r>
          </a:p>
          <a:p>
            <a:pPr lvl="1"/>
            <a:r>
              <a:rPr lang="en-US" dirty="0" smtClean="0"/>
              <a:t>12,037 Wounded</a:t>
            </a:r>
          </a:p>
          <a:p>
            <a:pPr lvl="1"/>
            <a:r>
              <a:rPr lang="en-US" dirty="0" smtClean="0"/>
              <a:t>3,383 Captured/missing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Confederate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Strength</a:t>
            </a:r>
          </a:p>
          <a:p>
            <a:r>
              <a:rPr lang="en-US" dirty="0" smtClean="0"/>
              <a:t>60,000 – 65,000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Casualties</a:t>
            </a:r>
          </a:p>
          <a:p>
            <a:pPr lvl="1"/>
            <a:r>
              <a:rPr lang="en-US" dirty="0" smtClean="0"/>
              <a:t>1,477 Killed</a:t>
            </a:r>
          </a:p>
          <a:p>
            <a:pPr lvl="1"/>
            <a:r>
              <a:rPr lang="en-US" dirty="0" smtClean="0"/>
              <a:t>7,866 Wounded</a:t>
            </a:r>
          </a:p>
          <a:p>
            <a:pPr lvl="1"/>
            <a:r>
              <a:rPr lang="en-US" dirty="0" smtClean="0"/>
              <a:t>1,690 captured/missing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86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Cold Harbor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May 31 – June 12, 1864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Union General Philip Sheridan led a successful attack against Confederate troops.</a:t>
            </a:r>
          </a:p>
          <a:p>
            <a:endParaRPr lang="en-US" dirty="0"/>
          </a:p>
          <a:p>
            <a:r>
              <a:rPr lang="en-US" dirty="0" smtClean="0"/>
              <a:t>Confederacy called reinforcements</a:t>
            </a:r>
          </a:p>
          <a:p>
            <a:endParaRPr lang="en-US" dirty="0"/>
          </a:p>
          <a:p>
            <a:r>
              <a:rPr lang="en-US" dirty="0" smtClean="0"/>
              <a:t>Sheridan called in                                                Reinforcements  from                                                       General Grant.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Grant would not back down                                                 and continued to attack                                    Confederate lines suffering almost five thousand                                            losses.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5" descr="rebel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25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467600" y="0"/>
            <a:ext cx="1676400" cy="6858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nguiat Bk BT" pitchFamily="18" charset="0"/>
              </a:rPr>
              <a:t>Virginia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581" y="3429001"/>
            <a:ext cx="3987419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69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Cold Harbor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Strength</a:t>
            </a:r>
          </a:p>
          <a:p>
            <a:pPr lvl="1"/>
            <a:r>
              <a:rPr lang="en-US" dirty="0" smtClean="0"/>
              <a:t>108,000 to 117,000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Casualties</a:t>
            </a:r>
          </a:p>
          <a:p>
            <a:pPr lvl="1"/>
            <a:r>
              <a:rPr lang="en-US" dirty="0" smtClean="0"/>
              <a:t>1,845 Killed</a:t>
            </a:r>
          </a:p>
          <a:p>
            <a:pPr lvl="1"/>
            <a:r>
              <a:rPr lang="en-US" dirty="0" smtClean="0"/>
              <a:t>9,077 Wounded</a:t>
            </a:r>
          </a:p>
          <a:p>
            <a:pPr lvl="1"/>
            <a:r>
              <a:rPr lang="en-US" dirty="0" smtClean="0"/>
              <a:t>1,816 captured/missing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Confederate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Strength</a:t>
            </a:r>
          </a:p>
          <a:p>
            <a:pPr lvl="1"/>
            <a:r>
              <a:rPr lang="en-US" dirty="0" smtClean="0"/>
              <a:t>59,000 to 62,000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Casualties</a:t>
            </a:r>
          </a:p>
          <a:p>
            <a:pPr lvl="1"/>
            <a:r>
              <a:rPr lang="en-US" dirty="0" smtClean="0"/>
              <a:t>788 Killed</a:t>
            </a:r>
          </a:p>
          <a:p>
            <a:pPr lvl="1"/>
            <a:r>
              <a:rPr lang="en-US" dirty="0" smtClean="0"/>
              <a:t>3,376 Wounded</a:t>
            </a:r>
          </a:p>
          <a:p>
            <a:pPr lvl="1"/>
            <a:r>
              <a:rPr lang="en-US" dirty="0" smtClean="0"/>
              <a:t>1,123 captured/missing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48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Sherman’s March to the Sea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November 15 – December 20, 1864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9248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Union General William T. Sherman already captured Atlanta, Georgia</a:t>
            </a:r>
          </a:p>
          <a:p>
            <a:endParaRPr lang="en-US" dirty="0"/>
          </a:p>
          <a:p>
            <a:r>
              <a:rPr lang="en-US" dirty="0" smtClean="0"/>
              <a:t>He wanted to march his soldiers to the Atlantic Ocean.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Sherman burned down cities, towns, and devastated both the military and civilians in his path.</a:t>
            </a:r>
          </a:p>
          <a:p>
            <a:endParaRPr lang="en-US" dirty="0"/>
          </a:p>
        </p:txBody>
      </p:sp>
      <p:pic>
        <p:nvPicPr>
          <p:cNvPr id="4" name="Picture 6" descr="union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" y="0"/>
            <a:ext cx="1424354" cy="92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Sherman’s March to Sea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Strength</a:t>
            </a:r>
          </a:p>
          <a:p>
            <a:pPr lvl="1"/>
            <a:r>
              <a:rPr lang="en-US" dirty="0" smtClean="0"/>
              <a:t>59,545 to 62,204</a:t>
            </a:r>
          </a:p>
          <a:p>
            <a:endParaRPr lang="en-US" dirty="0" smtClean="0"/>
          </a:p>
          <a:p>
            <a:r>
              <a:rPr lang="en-US" dirty="0" smtClean="0"/>
              <a:t>Casualties</a:t>
            </a:r>
          </a:p>
          <a:p>
            <a:pPr lvl="1"/>
            <a:r>
              <a:rPr lang="en-US" dirty="0" smtClean="0"/>
              <a:t>Unknown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Confederate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Strength</a:t>
            </a:r>
          </a:p>
          <a:p>
            <a:pPr lvl="1"/>
            <a:r>
              <a:rPr lang="en-US" dirty="0" smtClean="0"/>
              <a:t>12,466</a:t>
            </a:r>
          </a:p>
          <a:p>
            <a:endParaRPr lang="en-US" dirty="0" smtClean="0"/>
          </a:p>
          <a:p>
            <a:r>
              <a:rPr lang="en-US" dirty="0" smtClean="0"/>
              <a:t>Casualties</a:t>
            </a:r>
          </a:p>
          <a:p>
            <a:pPr lvl="1"/>
            <a:r>
              <a:rPr lang="en-US" dirty="0" smtClean="0"/>
              <a:t>Unknown</a:t>
            </a:r>
          </a:p>
        </p:txBody>
      </p:sp>
    </p:spTree>
    <p:extLst>
      <p:ext uri="{BB962C8B-B14F-4D97-AF65-F5344CB8AC3E}">
        <p14:creationId xmlns:p14="http://schemas.microsoft.com/office/powerpoint/2010/main" val="129088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to the Sea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As his soldiers moved through the South, they destroyed train tracks heating the metal and bending them into a bow around trees.  This became known as “Sherman’s Neckties.”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4" descr="shermansneckt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302" y="3886200"/>
            <a:ext cx="428413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67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Surrender at Appomattox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April 9, 1865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885827"/>
            <a:ext cx="4343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General Lee Surrendered at Appomattox Court House in Virginia.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In a sign of respect, Grant allowed Lee to keep his saber and horse.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6" descr="union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828800" cy="118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7696200" y="0"/>
            <a:ext cx="1447800" cy="8382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nguiat Bk BT" pitchFamily="18" charset="0"/>
              </a:rPr>
              <a:t>Virginia</a:t>
            </a:r>
          </a:p>
        </p:txBody>
      </p:sp>
      <p:pic>
        <p:nvPicPr>
          <p:cNvPr id="6" name="Picture 4" descr="appomatoxsurren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32004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appomat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32004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26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Continuing the Fight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General Joseph Johnston was the last Confederate general to surrender April 26, 1865.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He still believed the                                               South could win the                                                    war.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Johnston’s troops                                           eventually fell to                                                federal troops.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515" y="2743200"/>
            <a:ext cx="493248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01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Abraham Lincoln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5105400" cy="4525963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 President of the United States of America.</a:t>
            </a: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Opposed expansion of slavery.</a:t>
            </a: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Led the Union during the Civil War.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John Wilkes Booth assassinated Lincoln</a:t>
            </a:r>
          </a:p>
          <a:p>
            <a:pPr lvl="1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27725"/>
            <a:ext cx="3417277" cy="47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49415" cy="206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1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Assassination of Lincoln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April 14, 1865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President Lincoln was assassinated on April 14, 1865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While he was attending a play at Ford’s Theatre in Washington, D.C., with his wife and two other people.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He was watching a play</a:t>
            </a:r>
            <a:r>
              <a:rPr lang="en-US" i="1" dirty="0" smtClean="0">
                <a:solidFill>
                  <a:srgbClr val="FFFF00"/>
                </a:solidFill>
              </a:rPr>
              <a:t> Our American Cousin </a:t>
            </a:r>
            <a:r>
              <a:rPr lang="en-US" dirty="0" smtClean="0">
                <a:solidFill>
                  <a:srgbClr val="FFFF00"/>
                </a:solidFill>
              </a:rPr>
              <a:t>when John Wilkes Booth shot him in the back of the head.</a:t>
            </a:r>
          </a:p>
          <a:p>
            <a:endParaRPr lang="en-US" dirty="0"/>
          </a:p>
          <a:p>
            <a:r>
              <a:rPr lang="en-US" dirty="0" smtClean="0"/>
              <a:t>Booth Jumped off the balcony                                                              and broke his ankle, but managed                                                                              to escape.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Lincoln died the next morning.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8" descr="lincolnassasin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695" y="4267201"/>
            <a:ext cx="373330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73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Trial and Execution of the Conspirators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4599"/>
            <a:ext cx="8915400" cy="533583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Conspirators  in the assassination were: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Mary Surratt	        Lewis Powell	            David Herold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George Atzerdot      Michael O’Laughlen	  Samuel Mudd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70" y="2446864"/>
            <a:ext cx="1304925" cy="176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61" y="2446864"/>
            <a:ext cx="2272708" cy="176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446864"/>
            <a:ext cx="1181100" cy="183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40" y="4953000"/>
            <a:ext cx="1562960" cy="193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952999"/>
            <a:ext cx="1776046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17" y="4965509"/>
            <a:ext cx="136584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39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Trial and Execution of the Conspirators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They were tried in a military </a:t>
            </a:r>
            <a:r>
              <a:rPr lang="en-US" dirty="0" smtClean="0">
                <a:solidFill>
                  <a:srgbClr val="FFFF00"/>
                </a:solidFill>
              </a:rPr>
              <a:t>                           tribunal 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All eight were found guilty. 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smtClean="0">
                <a:solidFill>
                  <a:srgbClr val="FFFF00"/>
                </a:solidFill>
              </a:rPr>
              <a:t>Surratt, </a:t>
            </a:r>
            <a:r>
              <a:rPr lang="en-US" dirty="0">
                <a:solidFill>
                  <a:srgbClr val="FFFF00"/>
                </a:solidFill>
              </a:rPr>
              <a:t>Powell, Herold, and </a:t>
            </a:r>
            <a:r>
              <a:rPr lang="en-US" dirty="0" smtClean="0">
                <a:solidFill>
                  <a:srgbClr val="FFFF00"/>
                </a:solidFill>
              </a:rPr>
              <a:t>                                   Atzerdot </a:t>
            </a:r>
            <a:r>
              <a:rPr lang="en-US" dirty="0">
                <a:solidFill>
                  <a:srgbClr val="FFFF00"/>
                </a:solidFill>
              </a:rPr>
              <a:t>were sentenced to </a:t>
            </a:r>
            <a:r>
              <a:rPr lang="en-US" dirty="0" smtClean="0">
                <a:solidFill>
                  <a:srgbClr val="FFFF00"/>
                </a:solidFill>
              </a:rPr>
              <a:t>                                                         death </a:t>
            </a:r>
            <a:r>
              <a:rPr lang="en-US" dirty="0">
                <a:solidFill>
                  <a:srgbClr val="FFFF00"/>
                </a:solidFill>
              </a:rPr>
              <a:t>by hanging.  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O’Laughlen </a:t>
            </a:r>
            <a:r>
              <a:rPr lang="en-US" dirty="0">
                <a:solidFill>
                  <a:srgbClr val="FFFF00"/>
                </a:solidFill>
              </a:rPr>
              <a:t>died in prison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President </a:t>
            </a:r>
            <a:r>
              <a:rPr lang="en-US" dirty="0">
                <a:solidFill>
                  <a:srgbClr val="FFFF00"/>
                </a:solidFill>
              </a:rPr>
              <a:t>Andrew Johnson </a:t>
            </a:r>
            <a:r>
              <a:rPr lang="en-US" dirty="0" smtClean="0">
                <a:solidFill>
                  <a:srgbClr val="FFFF00"/>
                </a:solidFill>
              </a:rPr>
              <a:t>                                                   pardoned </a:t>
            </a:r>
            <a:r>
              <a:rPr lang="en-US" dirty="0">
                <a:solidFill>
                  <a:srgbClr val="FFFF00"/>
                </a:solidFill>
              </a:rPr>
              <a:t>Arnold, Spangler, and Mudd</a:t>
            </a:r>
          </a:p>
          <a:p>
            <a:endParaRPr lang="en-US" dirty="0"/>
          </a:p>
        </p:txBody>
      </p:sp>
      <p:pic>
        <p:nvPicPr>
          <p:cNvPr id="4" name="Picture 4" descr="boothp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288" y="3886200"/>
            <a:ext cx="18478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ang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911" y="1271586"/>
            <a:ext cx="3065089" cy="246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12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Legacy of the War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Bloodiest war in American history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Referred to as the “War Between the States,” “The Brother’s War,” and the “War of Northern Aggression.”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Estimated </a:t>
            </a:r>
            <a:r>
              <a:rPr lang="en-US" dirty="0" smtClean="0">
                <a:solidFill>
                  <a:srgbClr val="FFFF00"/>
                </a:solidFill>
              </a:rPr>
              <a:t>638,000 </a:t>
            </a:r>
            <a:r>
              <a:rPr lang="en-US" dirty="0" smtClean="0">
                <a:solidFill>
                  <a:srgbClr val="FFFF00"/>
                </a:solidFill>
              </a:rPr>
              <a:t>Americans lost their lives, and countless others were wounded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Led to the passing of the Thirteenth, Fourteenth, and Fiftieth Amendments.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Civil War abolished slavery and established the supremacy of the Federal Government.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1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Count for the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44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54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00"/>
                </a:solidFill>
              </a:rPr>
              <a:t> Massachusetts Volunteers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54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00"/>
                </a:solidFill>
              </a:rPr>
              <a:t> Massachusetts Volunteer Infantry Regiment was the first official black unit in the U.S. armed forces.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Their courageous                                                       assault on Fort                                                 Wagner played a                                                     key role in bringing                                                            about an end to                                           slavery.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2" descr="http://literacyhistoryblog.files.wordpress.com/2011/08/4blus04b.jpg?w=470&amp;h=3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517" y="3200400"/>
            <a:ext cx="4957483" cy="364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8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Copperheads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Northern Democrats “Peace Democrats” were criticized by Northern Republicans for being friends of the Confederacy as well as slavery.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North Democrats became                               known as Copperheads.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2" descr="http://www.emmitsburg.net/archive_list/articles/history/civil_war/cwcr/copper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62" y="3919537"/>
            <a:ext cx="3733800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6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Jefferson Davis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056" y="1600200"/>
            <a:ext cx="5715000" cy="5029200"/>
          </a:xfrm>
        </p:spPr>
        <p:txBody>
          <a:bodyPr>
            <a:normAutofit fontScale="85000" lnSpcReduction="20000"/>
          </a:bodyPr>
          <a:lstStyle/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President of the Confederate States of America</a:t>
            </a: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Was an officer in the United States Army during the Mexican American war.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Served as the United States Secretary of War.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When the South surrendered, he was charged with treason and prohibited from running for public office ever again.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056" y="2743200"/>
            <a:ext cx="324494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6"/>
            <a:ext cx="266700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352" y="11723"/>
            <a:ext cx="2634479" cy="182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01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            Ulysses S. Grant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William T. Sherman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George Meade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George B. McClellan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4038600" cy="50911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Robert E. Lee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Thomas Jackson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James Longstreet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James E.B. Stuart</a:t>
            </a:r>
          </a:p>
          <a:p>
            <a:endParaRPr lang="en-US" dirty="0"/>
          </a:p>
        </p:txBody>
      </p:sp>
      <p:pic>
        <p:nvPicPr>
          <p:cNvPr id="5" name="Picture 26" descr="bonnie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639210" cy="120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union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6" y="152400"/>
            <a:ext cx="1490664" cy="115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gmcclel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4" y="5486400"/>
            <a:ext cx="108585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gmea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4" y="4038600"/>
            <a:ext cx="1046163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wtsherm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3" y="2657059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usgra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4" y="1378293"/>
            <a:ext cx="10255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4724400" y="1676400"/>
            <a:ext cx="76200" cy="48768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11" descr="jstu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905" y="5553460"/>
            <a:ext cx="10747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rle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05" y="1438660"/>
            <a:ext cx="1079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tjacks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05" y="2810260"/>
            <a:ext cx="1079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 descr="Longstree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905" y="418186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16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Anaconda Plan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Union General                                                                    Winfield Scott suggested                                                            the plan to halt                                                                         Southern trade.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The Plan would                                                                                    impose a blockade</a:t>
            </a:r>
          </a:p>
          <a:p>
            <a:endParaRPr lang="en-US" dirty="0"/>
          </a:p>
          <a:p>
            <a:r>
              <a:rPr lang="en-US" dirty="0" smtClean="0"/>
              <a:t>The Union would                                                                                   take control of the                                                                        Mississippi River.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The army would divide                                                              and isolate sections of the South and capture its vitals cities and the capital in Richmond Virginia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188" y="1676400"/>
            <a:ext cx="4831811" cy="373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8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Anaconda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 General Ulysses S. Grant, the North’s strategy kept pressure on General Robert E. Lee’s army and constantly weakened the numbers.</a:t>
            </a:r>
          </a:p>
          <a:p>
            <a:endParaRPr lang="en-US" dirty="0"/>
          </a:p>
          <a:p>
            <a:r>
              <a:rPr lang="en-US" dirty="0" smtClean="0"/>
              <a:t>The Larger Population of the North made this possible.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57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King Cotton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Confederacy adopted a defensive strategy and attempted to secure alliances with more powerful counties such as Britain and France.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To get support from other countries the South needed to show it could win the war.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The confederate army attacked                                                           Union territory to draw Union                                                              troops away from the South                                                                                      and to impress potential allies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As the war continued , the Southern                                                 strategy became one of evading the                                                      Union army, prolonging the war,                                                             and inflicting casualties to                                                               </a:t>
            </a:r>
            <a:r>
              <a:rPr lang="en-US" dirty="0"/>
              <a:t>demoralize the North.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846" y="3429000"/>
            <a:ext cx="401515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53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14603</TotalTime>
  <Words>1814</Words>
  <Application>Microsoft Office PowerPoint</Application>
  <PresentationFormat>On-screen Show (4:3)</PresentationFormat>
  <Paragraphs>445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Benguiat Bk BT</vt:lpstr>
      <vt:lpstr>Calibri</vt:lpstr>
      <vt:lpstr>Times New Roman</vt:lpstr>
      <vt:lpstr>Office Theme</vt:lpstr>
      <vt:lpstr>American Civil War 1861- 1865</vt:lpstr>
      <vt:lpstr>A Divided Nation</vt:lpstr>
      <vt:lpstr>A Nation Divided</vt:lpstr>
      <vt:lpstr>Abraham Lincoln</vt:lpstr>
      <vt:lpstr>Jefferson Davis</vt:lpstr>
      <vt:lpstr>The Generals</vt:lpstr>
      <vt:lpstr>Anaconda Plan</vt:lpstr>
      <vt:lpstr>Anaconda Plan</vt:lpstr>
      <vt:lpstr>King Cotton</vt:lpstr>
      <vt:lpstr>Weapons of the Civil War</vt:lpstr>
      <vt:lpstr>Uniforms</vt:lpstr>
      <vt:lpstr>Major Battles of the Civil War</vt:lpstr>
      <vt:lpstr>Fort Sumter April 12, 1861</vt:lpstr>
      <vt:lpstr>Fort Sumter</vt:lpstr>
      <vt:lpstr>First Bull Run/Manassas July 21, 1861</vt:lpstr>
      <vt:lpstr>First Battle of Bull Run/Manassas</vt:lpstr>
      <vt:lpstr>Shiloh April 6-7, 1862</vt:lpstr>
      <vt:lpstr>Battle of Shiloh</vt:lpstr>
      <vt:lpstr>The War at Sea</vt:lpstr>
      <vt:lpstr>PowerPoint Presentation</vt:lpstr>
      <vt:lpstr>Antietam September 17, 1862</vt:lpstr>
      <vt:lpstr>Battle of Antietam</vt:lpstr>
      <vt:lpstr>Fredericksburg December 13, 1862</vt:lpstr>
      <vt:lpstr>Battle of Fredericksburg</vt:lpstr>
      <vt:lpstr>The Emancipation Proclamation January 1, 1863</vt:lpstr>
      <vt:lpstr>Vicksburg May 2 – July 9, 1863</vt:lpstr>
      <vt:lpstr>Battle of Vicksburg</vt:lpstr>
      <vt:lpstr>Gettysburg July 1-3, 1863</vt:lpstr>
      <vt:lpstr>Battle of Gettysburg</vt:lpstr>
      <vt:lpstr>The Gettysburg Address November 18, 1863</vt:lpstr>
      <vt:lpstr>Wilderness May 5-7, 1864</vt:lpstr>
      <vt:lpstr>Battle of the Wilderness</vt:lpstr>
      <vt:lpstr>Cold Harbor May 31 – June 12, 1864</vt:lpstr>
      <vt:lpstr>Battle of Cold Harbor</vt:lpstr>
      <vt:lpstr>Sherman’s March to the Sea November 15 – December 20, 1864</vt:lpstr>
      <vt:lpstr>Sherman’s March to Sea</vt:lpstr>
      <vt:lpstr>March to the Sea</vt:lpstr>
      <vt:lpstr>Surrender at Appomattox April 9, 1865</vt:lpstr>
      <vt:lpstr>Continuing the Fight</vt:lpstr>
      <vt:lpstr>Assassination of Lincoln April 14, 1865</vt:lpstr>
      <vt:lpstr>Trial and Execution of the Conspirators</vt:lpstr>
      <vt:lpstr>Trial and Execution of the Conspirators </vt:lpstr>
      <vt:lpstr>Legacy of the War</vt:lpstr>
      <vt:lpstr>Death Count for the Civil War</vt:lpstr>
      <vt:lpstr>54th Massachusetts Volunteers</vt:lpstr>
      <vt:lpstr>Copperheads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Civil War 1861- 1865</dc:title>
  <dc:creator>Joshua Condry</dc:creator>
  <cp:lastModifiedBy>Joshua Condry</cp:lastModifiedBy>
  <cp:revision>51</cp:revision>
  <dcterms:created xsi:type="dcterms:W3CDTF">2017-02-05T20:11:12Z</dcterms:created>
  <dcterms:modified xsi:type="dcterms:W3CDTF">2017-10-18T13:01:00Z</dcterms:modified>
</cp:coreProperties>
</file>