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02"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11797-88DD-4175-88CF-2CAB86788F13}"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54196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11797-88DD-4175-88CF-2CAB86788F13}"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385793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11797-88DD-4175-88CF-2CAB86788F13}"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235970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11797-88DD-4175-88CF-2CAB86788F13}"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81083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11797-88DD-4175-88CF-2CAB86788F13}"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13432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11797-88DD-4175-88CF-2CAB86788F13}" type="datetimeFigureOut">
              <a:rPr lang="en-US" smtClean="0"/>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77238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11797-88DD-4175-88CF-2CAB86788F13}" type="datetimeFigureOut">
              <a:rPr lang="en-US" smtClean="0"/>
              <a:t>9/18/2016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307816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11797-88DD-4175-88CF-2CAB86788F13}" type="datetimeFigureOut">
              <a:rPr lang="en-US" smtClean="0"/>
              <a:t>9/18/2016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212057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11797-88DD-4175-88CF-2CAB86788F13}" type="datetimeFigureOut">
              <a:rPr lang="en-US" smtClean="0"/>
              <a:t>9/18/2016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151125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11797-88DD-4175-88CF-2CAB86788F13}" type="datetimeFigureOut">
              <a:rPr lang="en-US" smtClean="0"/>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69928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11797-88DD-4175-88CF-2CAB86788F13}" type="datetimeFigureOut">
              <a:rPr lang="en-US" smtClean="0"/>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9CE57-00EE-4686-998C-BCBFA5FA4B3F}" type="slidenum">
              <a:rPr lang="en-US" smtClean="0"/>
              <a:t>‹#›</a:t>
            </a:fld>
            <a:endParaRPr lang="en-US"/>
          </a:p>
        </p:txBody>
      </p:sp>
    </p:spTree>
    <p:extLst>
      <p:ext uri="{BB962C8B-B14F-4D97-AF65-F5344CB8AC3E}">
        <p14:creationId xmlns:p14="http://schemas.microsoft.com/office/powerpoint/2010/main" val="144674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11797-88DD-4175-88CF-2CAB86788F13}" type="datetimeFigureOut">
              <a:rPr lang="en-US" smtClean="0"/>
              <a:t>9/18/2016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9CE57-00EE-4686-998C-BCBFA5FA4B3F}" type="slidenum">
              <a:rPr lang="en-US" smtClean="0"/>
              <a:t>‹#›</a:t>
            </a:fld>
            <a:endParaRPr lang="en-US"/>
          </a:p>
        </p:txBody>
      </p:sp>
    </p:spTree>
    <p:extLst>
      <p:ext uri="{BB962C8B-B14F-4D97-AF65-F5344CB8AC3E}">
        <p14:creationId xmlns:p14="http://schemas.microsoft.com/office/powerpoint/2010/main" val="39620286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hyperlink" Target="http://images.ask.com/fr?q=wheat&amp;desturi=http://article.wn.com/link/WNAT49F541857DEFADEFC7C070A3216AE35C?source%3Dtemplategenerator%26template%3Dnbl2/headlines.txt&amp;fm=i&amp;ac=19&amp;ftURI=http://images.ask.com/fr?q%3Dwheat%26desturi%3Dhttp%3A%2F%2Farticle.wn.com%2Flink%2FWNAT49F541857DEFADEFC7C070A3216AE35C%3Fsource%3Dtemplategenerator%26template%3Dnbl2%2Fheadlines.txt%26imagesrc%3Dhttp%3A%2F%2Fnewsimg.bbc.co.uk%2Fmedia%2Fimages%2F40141000%2Fjpg%2F_40141151_wheat_bbc_203.jpg%26thumbsrc%3Dhttp%3A%2F%2F65.214.37.88%2Fts%3Ft%3D2183612323735536608%26thumbuselocalisedstatic%3Dfalse%26fn%3D_40141151_wheat_bbc_203.jpg%26f%3D2%26fm%3Di%26ftbURI%3Dhttp%3A%2F%2Fimages.ask.com%2Fpictures%3Fq%3Dwheat%26page%3D1&amp;qt=0"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55.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muc.edu/var/storage/storage/images/media/image_folder/image_unassigned/wachovia_logo_jst_wach/97558-1-eng-US/wachovia_logo_jst_wach_large.jpg" TargetMode="External"/><Relationship Id="rId13" Type="http://schemas.openxmlformats.org/officeDocument/2006/relationships/image" Target="../media/image64.jpeg"/><Relationship Id="rId18" Type="http://schemas.openxmlformats.org/officeDocument/2006/relationships/hyperlink" Target="http://shop.kiteloft.com/images/nascar%20logo.jpg" TargetMode="External"/><Relationship Id="rId3" Type="http://schemas.openxmlformats.org/officeDocument/2006/relationships/image" Target="../media/image59.jpeg"/><Relationship Id="rId7" Type="http://schemas.openxmlformats.org/officeDocument/2006/relationships/image" Target="../media/image61.jpeg"/><Relationship Id="rId12" Type="http://schemas.openxmlformats.org/officeDocument/2006/relationships/hyperlink" Target="http://www.insideindianabusiness.com/images/news/logos/DukeEnergy.jpg" TargetMode="External"/><Relationship Id="rId17" Type="http://schemas.openxmlformats.org/officeDocument/2006/relationships/image" Target="../media/image66.jpeg"/><Relationship Id="rId2" Type="http://schemas.openxmlformats.org/officeDocument/2006/relationships/hyperlink" Target="http://www.iheartchaos.com/wp-content/uploads/2008/01/logofl.jpg" TargetMode="External"/><Relationship Id="rId16" Type="http://schemas.openxmlformats.org/officeDocument/2006/relationships/hyperlink" Target="http://www.uaa.alaska.edu/financialaid/new/images/927019A2B31D4DB7BEB63817788D8F791_1_2.jpg" TargetMode="External"/><Relationship Id="rId1" Type="http://schemas.openxmlformats.org/officeDocument/2006/relationships/slideLayout" Target="../slideLayouts/slideLayout2.xml"/><Relationship Id="rId6" Type="http://schemas.openxmlformats.org/officeDocument/2006/relationships/hyperlink" Target="http://www.mccrackenlopez.com/images/nascar1.jpg" TargetMode="External"/><Relationship Id="rId11" Type="http://schemas.openxmlformats.org/officeDocument/2006/relationships/image" Target="../media/image63.jpeg"/><Relationship Id="rId5" Type="http://schemas.openxmlformats.org/officeDocument/2006/relationships/image" Target="../media/image60.jpeg"/><Relationship Id="rId15" Type="http://schemas.openxmlformats.org/officeDocument/2006/relationships/image" Target="../media/image65.jpeg"/><Relationship Id="rId10" Type="http://schemas.openxmlformats.org/officeDocument/2006/relationships/hyperlink" Target="http://www.buckheadbusiness.org/UserDyn/bba/rbc_bank_4cweb.jpg" TargetMode="External"/><Relationship Id="rId19" Type="http://schemas.openxmlformats.org/officeDocument/2006/relationships/image" Target="../media/image67.jpeg"/><Relationship Id="rId4" Type="http://schemas.openxmlformats.org/officeDocument/2006/relationships/hyperlink" Target="http://jalopnik.com/cars/assets/resources/2007/03/73691938.jpg" TargetMode="External"/><Relationship Id="rId9" Type="http://schemas.openxmlformats.org/officeDocument/2006/relationships/image" Target="../media/image62.jpeg"/><Relationship Id="rId14" Type="http://schemas.openxmlformats.org/officeDocument/2006/relationships/hyperlink" Target="http://www.dggpro.com/thesodadepot/images/sunDrop.gif"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8.jpeg"/><Relationship Id="rId7" Type="http://schemas.openxmlformats.org/officeDocument/2006/relationships/image" Target="../media/image70.jpeg"/><Relationship Id="rId2" Type="http://schemas.openxmlformats.org/officeDocument/2006/relationships/hyperlink" Target="http://images.ask.com/fr?q=Duke+College&amp;desturi=http://www.greatseatsusa.com/basketball/college/basketball_duke.html&amp;fm=i&amp;ac=20&amp;ftURI=http://images.ask.com/fr?q%3DDuke%2BCollege%26desturi%3Dhttp%3A%2F%2Fwww.greatseatsusa.com%2Fbasketball%2Fcollege%2Fbasketball_duke.html%26imagesrc%3Dhttp%3A%2F%2Fwww.greatseatsusa.com%2Fimages%2Fcollege%2Fcollege_duke.gif%26thumbsrc%3Dhttp%3A%2F%2F65.214.37.88%2Fts%3Ft%3D15593949677395721737%26thumbuselocalisedstatic%3Dfalse%26fn%3Dcollege_duke.gif%26f%3D2%26fm%3Di%26ftbURI%3Dhttp%3A%2F%2Fimages.ask.com%2Fpictures%3Fq%3DDuke%2BCollege%26page%3D1&amp;qt=0" TargetMode="External"/><Relationship Id="rId1" Type="http://schemas.openxmlformats.org/officeDocument/2006/relationships/slideLayout" Target="../slideLayouts/slideLayout2.xml"/><Relationship Id="rId6" Type="http://schemas.openxmlformats.org/officeDocument/2006/relationships/hyperlink" Target="http://images.ask.com/fr?q=UNC&amp;desturi=http://www.lgado.com/a0024.html&amp;fm=i&amp;ac=24&amp;ftURI=http://images.ask.com/fr?q%3DUNC%26desturi%3Dhttp%3A%2F%2Fwww.lgado.com%2Fa0024.html%26imagesrc%3Dhttp%3A%2F%2Fwww.lgado.com%2Func-logo.gif%26thumbsrc%3Dhttp%3A%2F%2F65.214.37.88%2Fts%3Ft%3D7275229278380218911%26thumbuselocalisedstatic%3Dfalse%26fn%3Dunc-logo.gif%26f%3D2%26fm%3Di%26ftbURI%3Dhttp%3A%2F%2Fimages.ask.com%2Fpictures%3Fq%3DUNC%26page%3D1&amp;qt=0" TargetMode="External"/><Relationship Id="rId5" Type="http://schemas.openxmlformats.org/officeDocument/2006/relationships/image" Target="../media/image69.jpeg"/><Relationship Id="rId4" Type="http://schemas.openxmlformats.org/officeDocument/2006/relationships/hyperlink" Target="http://images.ask.com/fr?q=NC+State&amp;desturi=http://fp.uni.edu/strauss/backgrou.htm&amp;fm=i&amp;ac=2&amp;ftURI=http://images.ask.com/fr?q%3DNC%2BState%26desturi%3Dhttp%3A%2F%2Ffp.uni.edu%2Fstrauss%2Fbackgrou.htm%26imagesrc%3Dhttp%3A%2F%2Ffp.uni.edu%2Fstrauss%2Fimages%2FNCSU_logo.gif%26thumbsrc%3Dhttp%3A%2F%2F65.214.37.88%2Fts%3Ft%3D9769990759394848844%26thumbuselocalisedstatic%3Dfalse%26fn%3DNCSU_logo.gif%26f%3D2%26fm%3Di%26ftbURI%3Dhttp%3A%2F%2Fimages.ask.com%2Fpictures%3Fq%3DNC%2BState%26page%3D1&amp;qt=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gif"/><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jpeg"/><Relationship Id="rId9" Type="http://schemas.openxmlformats.org/officeDocument/2006/relationships/image" Target="../media/image8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www.pbase.com/parr/asheville" TargetMode="Externa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smtClean="0">
                <a:solidFill>
                  <a:srgbClr val="FFFF00"/>
                </a:solidFill>
              </a:rPr>
              <a:t>Geography of North Carolina</a:t>
            </a:r>
            <a:endParaRPr lang="en-US" b="1" dirty="0">
              <a:solidFill>
                <a:srgbClr val="FFFF00"/>
              </a:solidFill>
            </a:endParaRPr>
          </a:p>
        </p:txBody>
      </p:sp>
      <p:sp>
        <p:nvSpPr>
          <p:cNvPr id="3" name="Subtitle 2"/>
          <p:cNvSpPr>
            <a:spLocks noGrp="1"/>
          </p:cNvSpPr>
          <p:nvPr>
            <p:ph type="subTitle" idx="1"/>
          </p:nvPr>
        </p:nvSpPr>
        <p:spPr>
          <a:xfrm>
            <a:off x="1371600" y="1219200"/>
            <a:ext cx="6400800" cy="1752600"/>
          </a:xfrm>
        </p:spPr>
        <p:txBody>
          <a:bodyPr/>
          <a:lstStyle/>
          <a:p>
            <a:r>
              <a:rPr lang="en-US" dirty="0" smtClean="0"/>
              <a:t>Mr. Condry’s Social Studies Class</a:t>
            </a:r>
            <a:endParaRPr lang="en-US" dirty="0"/>
          </a:p>
        </p:txBody>
      </p:sp>
      <p:pic>
        <p:nvPicPr>
          <p:cNvPr id="4" name="Picture 3" descr="north-car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75339"/>
            <a:ext cx="8094651" cy="484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13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LOOKOUT_shipwre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2863"/>
            <a:ext cx="5486400" cy="68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51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EAR_shipwre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263"/>
            <a:ext cx="7096125"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94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191000" cy="6172199"/>
          </a:xfrm>
        </p:spPr>
        <p:txBody>
          <a:bodyPr>
            <a:normAutofit fontScale="85000" lnSpcReduction="20000"/>
          </a:bodyPr>
          <a:lstStyle/>
          <a:p>
            <a:r>
              <a:rPr lang="en-US" dirty="0" smtClean="0"/>
              <a:t>Across the Albemarle and Pamlico sounds in the main tidewater region lie many swamps.</a:t>
            </a:r>
          </a:p>
          <a:p>
            <a:endParaRPr lang="en-US" dirty="0"/>
          </a:p>
          <a:p>
            <a:r>
              <a:rPr lang="en-US" dirty="0" smtClean="0">
                <a:solidFill>
                  <a:srgbClr val="FFFF00"/>
                </a:solidFill>
              </a:rPr>
              <a:t>Sounds: large inland body of water that contains a mixture of salt and fresh water.</a:t>
            </a:r>
          </a:p>
          <a:p>
            <a:endParaRPr lang="en-US" dirty="0"/>
          </a:p>
          <a:p>
            <a:r>
              <a:rPr lang="en-US" dirty="0" smtClean="0"/>
              <a:t>A large portion of the tidewater is wetland</a:t>
            </a:r>
          </a:p>
          <a:p>
            <a:endParaRPr lang="en-US" dirty="0"/>
          </a:p>
          <a:p>
            <a:r>
              <a:rPr lang="en-US" dirty="0" smtClean="0">
                <a:solidFill>
                  <a:srgbClr val="FFFF00"/>
                </a:solidFill>
              </a:rPr>
              <a:t>Wetland: a place where soil is soaked or flooded with water year round.</a:t>
            </a:r>
            <a:endParaRPr lang="en-US" dirty="0">
              <a:solidFill>
                <a:srgbClr val="FFFF00"/>
              </a:solidFill>
            </a:endParaRPr>
          </a:p>
        </p:txBody>
      </p:sp>
      <p:pic>
        <p:nvPicPr>
          <p:cNvPr id="4" name="Picture 9" descr="NC-s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29308"/>
            <a:ext cx="3943350" cy="440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sw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4433004"/>
            <a:ext cx="2970759" cy="242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18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Why are these ports of North Carolina important?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a:t>	</a:t>
            </a:r>
            <a:r>
              <a:rPr lang="en-US" dirty="0" smtClean="0"/>
              <a:t>Wilmington			Morehead City</a:t>
            </a:r>
            <a:endParaRPr lang="en-US" dirty="0"/>
          </a:p>
        </p:txBody>
      </p:sp>
      <p:pic>
        <p:nvPicPr>
          <p:cNvPr id="4" name="Picture 13" descr="RegulusD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15" y="1757850"/>
            <a:ext cx="436418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orehead-City-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779" y="1757850"/>
            <a:ext cx="4109098"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59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Tryon Palace</a:t>
            </a:r>
            <a:endParaRPr lang="en-US" b="1" dirty="0">
              <a:solidFill>
                <a:srgbClr val="FFFF00"/>
              </a:solidFill>
            </a:endParaRPr>
          </a:p>
        </p:txBody>
      </p:sp>
      <p:sp>
        <p:nvSpPr>
          <p:cNvPr id="3" name="Content Placeholder 2"/>
          <p:cNvSpPr>
            <a:spLocks noGrp="1"/>
          </p:cNvSpPr>
          <p:nvPr>
            <p:ph idx="1"/>
          </p:nvPr>
        </p:nvSpPr>
        <p:spPr/>
        <p:txBody>
          <a:bodyPr/>
          <a:lstStyle/>
          <a:p>
            <a:r>
              <a:rPr lang="en-US" sz="2800" dirty="0" smtClean="0">
                <a:solidFill>
                  <a:srgbClr val="FFFF00"/>
                </a:solidFill>
              </a:rPr>
              <a:t>Was the home for the British Colonial government in New Bern</a:t>
            </a:r>
          </a:p>
          <a:p>
            <a:pPr marL="0" indent="0">
              <a:buNone/>
            </a:pPr>
            <a:endParaRPr lang="en-US" dirty="0">
              <a:solidFill>
                <a:srgbClr val="FFFF00"/>
              </a:solidFill>
            </a:endParaRPr>
          </a:p>
        </p:txBody>
      </p:sp>
      <p:pic>
        <p:nvPicPr>
          <p:cNvPr id="4" name="Picture 10" descr="Tryon Place ga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0" y="3782840"/>
            <a:ext cx="2718809" cy="204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ryon Pla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405" y="2620108"/>
            <a:ext cx="3233963" cy="204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Tryon Pl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37" y="4803775"/>
            <a:ext cx="30099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Tryon's place enter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738171"/>
            <a:ext cx="2570205" cy="384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6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Coastal Plain Region</a:t>
            </a:r>
            <a:endParaRPr lang="en-US" b="1" dirty="0">
              <a:solidFill>
                <a:srgbClr val="FFFF00"/>
              </a:solidFill>
            </a:endParaRPr>
          </a:p>
        </p:txBody>
      </p:sp>
      <p:sp>
        <p:nvSpPr>
          <p:cNvPr id="5" name="Content Placeholder 4"/>
          <p:cNvSpPr>
            <a:spLocks noGrp="1"/>
          </p:cNvSpPr>
          <p:nvPr>
            <p:ph idx="1"/>
          </p:nvPr>
        </p:nvSpPr>
        <p:spPr>
          <a:xfrm>
            <a:off x="457200" y="1600200"/>
            <a:ext cx="8229600" cy="5105400"/>
          </a:xfrm>
        </p:spPr>
        <p:txBody>
          <a:bodyPr>
            <a:normAutofit fontScale="32500" lnSpcReduction="20000"/>
          </a:bodyPr>
          <a:lstStyle/>
          <a:p>
            <a:r>
              <a:rPr lang="en-US" sz="7000" dirty="0" smtClean="0">
                <a:solidFill>
                  <a:srgbClr val="FFFF00"/>
                </a:solidFill>
              </a:rPr>
              <a:t>Contains 4 major military bases.</a:t>
            </a:r>
          </a:p>
          <a:p>
            <a:pPr lvl="5"/>
            <a:r>
              <a:rPr lang="en-US" sz="6000" dirty="0" smtClean="0"/>
              <a:t>Camp Lejeune</a:t>
            </a:r>
          </a:p>
          <a:p>
            <a:pPr lvl="5"/>
            <a:r>
              <a:rPr lang="en-US" sz="6000" dirty="0" smtClean="0"/>
              <a:t>Cherry Point Marine Corp Base</a:t>
            </a:r>
          </a:p>
          <a:p>
            <a:pPr lvl="5"/>
            <a:r>
              <a:rPr lang="en-US" sz="6000" dirty="0" smtClean="0"/>
              <a:t>Fort Bragg/Pope Air Force Base</a:t>
            </a:r>
          </a:p>
          <a:p>
            <a:pPr lvl="5"/>
            <a:r>
              <a:rPr lang="en-US" sz="6000" dirty="0" smtClean="0"/>
              <a:t>Seymour Johnson Air Force Base</a:t>
            </a:r>
          </a:p>
          <a:p>
            <a:pPr lvl="5"/>
            <a:endParaRPr lang="en-US" sz="4000" dirty="0"/>
          </a:p>
          <a:p>
            <a:pPr lvl="5"/>
            <a:endParaRPr lang="en-US" sz="4000" dirty="0" smtClean="0"/>
          </a:p>
          <a:p>
            <a:pPr lvl="5"/>
            <a:endParaRPr lang="en-US" sz="4000" dirty="0"/>
          </a:p>
          <a:p>
            <a:pPr lvl="5"/>
            <a:endParaRPr lang="en-US" sz="4000" dirty="0" smtClean="0"/>
          </a:p>
          <a:p>
            <a:endParaRPr lang="en-US" sz="6000" dirty="0" smtClean="0">
              <a:solidFill>
                <a:srgbClr val="FFFF00"/>
              </a:solidFill>
            </a:endParaRPr>
          </a:p>
          <a:p>
            <a:endParaRPr lang="en-US" sz="6000" dirty="0" smtClean="0">
              <a:solidFill>
                <a:srgbClr val="FFFF00"/>
              </a:solidFill>
            </a:endParaRPr>
          </a:p>
          <a:p>
            <a:endParaRPr lang="en-US" sz="7000" dirty="0">
              <a:solidFill>
                <a:srgbClr val="FFFF00"/>
              </a:solidFill>
            </a:endParaRPr>
          </a:p>
          <a:p>
            <a:r>
              <a:rPr lang="en-US" sz="7000" dirty="0" smtClean="0">
                <a:solidFill>
                  <a:srgbClr val="FFFF00"/>
                </a:solidFill>
              </a:rPr>
              <a:t>How does this impact NC?</a:t>
            </a:r>
          </a:p>
          <a:p>
            <a:pPr lvl="1"/>
            <a:r>
              <a:rPr lang="en-US" sz="7000" dirty="0" smtClean="0">
                <a:solidFill>
                  <a:srgbClr val="FFFF00"/>
                </a:solidFill>
              </a:rPr>
              <a:t>Economy</a:t>
            </a:r>
          </a:p>
          <a:p>
            <a:pPr lvl="1"/>
            <a:r>
              <a:rPr lang="en-US" sz="7000" dirty="0" smtClean="0">
                <a:solidFill>
                  <a:srgbClr val="FFFF00"/>
                </a:solidFill>
              </a:rPr>
              <a:t>Security</a:t>
            </a:r>
          </a:p>
          <a:p>
            <a:pPr lvl="1"/>
            <a:r>
              <a:rPr lang="en-US" sz="7000" dirty="0" smtClean="0">
                <a:solidFill>
                  <a:srgbClr val="FFFF00"/>
                </a:solidFill>
              </a:rPr>
              <a:t>Status</a:t>
            </a:r>
          </a:p>
          <a:p>
            <a:endParaRPr lang="en-US" dirty="0" smtClean="0">
              <a:solidFill>
                <a:srgbClr val="FFFF00"/>
              </a:solidFill>
            </a:endParaRPr>
          </a:p>
        </p:txBody>
      </p:sp>
      <p:pic>
        <p:nvPicPr>
          <p:cNvPr id="6" name="Picture 7" descr="cl_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36938"/>
            <a:ext cx="1947147" cy="123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Pope_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36938"/>
            <a:ext cx="1646416" cy="123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goldsbo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580" y="3436938"/>
            <a:ext cx="1982420" cy="123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cpa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769" y="3436938"/>
            <a:ext cx="2190750" cy="123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6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18" presetClass="entr" presetSubtype="1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2000"/>
                                        <p:tgtEl>
                                          <p:spTgt spid="6"/>
                                        </p:tgtEl>
                                      </p:cBhvr>
                                    </p:animEffect>
                                  </p:childTnLst>
                                </p:cTn>
                              </p:par>
                            </p:childTnLst>
                          </p:cTn>
                        </p:par>
                        <p:par>
                          <p:cTn id="20" fill="hold">
                            <p:stCondLst>
                              <p:cond delay="2000"/>
                            </p:stCondLst>
                            <p:childTnLst>
                              <p:par>
                                <p:cTn id="21" presetID="3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600" decel="100000"/>
                                        <p:tgtEl>
                                          <p:spTgt spid="7"/>
                                        </p:tgtEl>
                                      </p:cBhvr>
                                    </p:animEffect>
                                    <p:anim calcmode="lin" valueType="num">
                                      <p:cBhvr>
                                        <p:cTn id="24" dur="1600" decel="100000" fill="hold"/>
                                        <p:tgtEl>
                                          <p:spTgt spid="7"/>
                                        </p:tgtEl>
                                        <p:attrNameLst>
                                          <p:attrName>style.rotation</p:attrName>
                                        </p:attrNameLst>
                                      </p:cBhvr>
                                      <p:tavLst>
                                        <p:tav tm="0">
                                          <p:val>
                                            <p:fltVal val="-90"/>
                                          </p:val>
                                        </p:tav>
                                        <p:tav tm="100000">
                                          <p:val>
                                            <p:fltVal val="0"/>
                                          </p:val>
                                        </p:tav>
                                      </p:tavLst>
                                    </p:anim>
                                    <p:anim calcmode="lin" valueType="num">
                                      <p:cBhvr>
                                        <p:cTn id="25" dur="1600" decel="100000" fill="hold"/>
                                        <p:tgtEl>
                                          <p:spTgt spid="7"/>
                                        </p:tgtEl>
                                        <p:attrNameLst>
                                          <p:attrName>ppt_x</p:attrName>
                                        </p:attrNameLst>
                                      </p:cBhvr>
                                      <p:tavLst>
                                        <p:tav tm="0">
                                          <p:val>
                                            <p:strVal val="#ppt_x+0.4"/>
                                          </p:val>
                                        </p:tav>
                                        <p:tav tm="100000">
                                          <p:val>
                                            <p:strVal val="#ppt_x-0.05"/>
                                          </p:val>
                                        </p:tav>
                                      </p:tavLst>
                                    </p:anim>
                                    <p:anim calcmode="lin" valueType="num">
                                      <p:cBhvr>
                                        <p:cTn id="26" dur="1600" decel="100000" fill="hold"/>
                                        <p:tgtEl>
                                          <p:spTgt spid="7"/>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par>
                          <p:cTn id="29" fill="hold">
                            <p:stCondLst>
                              <p:cond delay="4000"/>
                            </p:stCondLst>
                            <p:childTnLst>
                              <p:par>
                                <p:cTn id="30" presetID="7"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0" fill="hold"/>
                                        <p:tgtEl>
                                          <p:spTgt spid="8"/>
                                        </p:tgtEl>
                                        <p:attrNameLst>
                                          <p:attrName>ppt_x</p:attrName>
                                        </p:attrNameLst>
                                      </p:cBhvr>
                                      <p:tavLst>
                                        <p:tav tm="0">
                                          <p:val>
                                            <p:strVal val="0-#ppt_w/2"/>
                                          </p:val>
                                        </p:tav>
                                        <p:tav tm="100000">
                                          <p:val>
                                            <p:strVal val="#ppt_x"/>
                                          </p:val>
                                        </p:tav>
                                      </p:tavLst>
                                    </p:anim>
                                    <p:anim calcmode="lin" valueType="num">
                                      <p:cBhvr additive="base">
                                        <p:cTn id="33" dur="20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9"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63" y="4038600"/>
            <a:ext cx="8229600" cy="2624138"/>
          </a:xfrm>
        </p:spPr>
        <p:txBody>
          <a:bodyPr>
            <a:normAutofit fontScale="77500" lnSpcReduction="20000"/>
          </a:bodyPr>
          <a:lstStyle/>
          <a:p>
            <a:r>
              <a:rPr lang="en-US" dirty="0" smtClean="0"/>
              <a:t>The map shows NC’s 4 regions.  The light green and light blue are the Coastal Plain and Tidewater Regions.</a:t>
            </a:r>
          </a:p>
          <a:p>
            <a:endParaRPr lang="en-US" dirty="0"/>
          </a:p>
          <a:p>
            <a:r>
              <a:rPr lang="en-US" dirty="0" smtClean="0"/>
              <a:t>The Coastal Plain and Tidewater Region contain nearly ½ the states land.</a:t>
            </a:r>
          </a:p>
          <a:p>
            <a:endParaRPr lang="en-US" dirty="0"/>
          </a:p>
          <a:p>
            <a:r>
              <a:rPr lang="en-US" dirty="0" smtClean="0">
                <a:solidFill>
                  <a:srgbClr val="FFFF00"/>
                </a:solidFill>
              </a:rPr>
              <a:t>The richest soil in the state is found in the Coastal plain.</a:t>
            </a:r>
            <a:endParaRPr lang="en-US" dirty="0">
              <a:solidFill>
                <a:srgbClr val="FFFF00"/>
              </a:solidFill>
            </a:endParaRPr>
          </a:p>
        </p:txBody>
      </p:sp>
      <p:pic>
        <p:nvPicPr>
          <p:cNvPr id="4" name="Picture 5" descr="NCSynthesis-Regions_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134938"/>
            <a:ext cx="818356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38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67450"/>
          </a:xfrm>
        </p:spPr>
        <p:txBody>
          <a:bodyPr>
            <a:normAutofit fontScale="92500" lnSpcReduction="10000"/>
          </a:bodyPr>
          <a:lstStyle/>
          <a:p>
            <a:r>
              <a:rPr lang="en-US" dirty="0" smtClean="0"/>
              <a:t>The nation's oldest canal is located in this region in the Dismal Swamp.</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r>
              <a:rPr lang="en-US" dirty="0" smtClean="0">
                <a:solidFill>
                  <a:srgbClr val="FFFF00"/>
                </a:solidFill>
              </a:rPr>
              <a:t>Major phosphate deposits are                               found in the tidewater area, these                  are used to make fertilizers.</a:t>
            </a:r>
            <a:endParaRPr lang="en-US" dirty="0">
              <a:solidFill>
                <a:srgbClr val="FFFF00"/>
              </a:solidFill>
            </a:endParaRPr>
          </a:p>
        </p:txBody>
      </p:sp>
      <p:pic>
        <p:nvPicPr>
          <p:cNvPr id="4" name="Picture 14" descr="tomato_fertili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876" y="3810000"/>
            <a:ext cx="2267401"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dismalswampcanal148x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176" y="1336431"/>
            <a:ext cx="3126624" cy="234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sw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448203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50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Coastal Plain Continued.</a:t>
            </a:r>
            <a:endParaRPr lang="en-US" b="1" dirty="0"/>
          </a:p>
        </p:txBody>
      </p:sp>
      <p:sp>
        <p:nvSpPr>
          <p:cNvPr id="3" name="Content Placeholder 2"/>
          <p:cNvSpPr>
            <a:spLocks noGrp="1"/>
          </p:cNvSpPr>
          <p:nvPr>
            <p:ph idx="1"/>
          </p:nvPr>
        </p:nvSpPr>
        <p:spPr>
          <a:xfrm>
            <a:off x="457199" y="1600201"/>
            <a:ext cx="6003969" cy="3098327"/>
          </a:xfrm>
        </p:spPr>
        <p:txBody>
          <a:bodyPr>
            <a:normAutofit fontScale="77500" lnSpcReduction="20000"/>
          </a:bodyPr>
          <a:lstStyle/>
          <a:p>
            <a:r>
              <a:rPr lang="en-US" dirty="0" smtClean="0">
                <a:solidFill>
                  <a:srgbClr val="FFFF00"/>
                </a:solidFill>
              </a:rPr>
              <a:t>Sandy soil makes for the states best agriculture region</a:t>
            </a:r>
          </a:p>
          <a:p>
            <a:endParaRPr lang="en-US" dirty="0" smtClean="0"/>
          </a:p>
          <a:p>
            <a:r>
              <a:rPr lang="en-US" dirty="0" smtClean="0">
                <a:solidFill>
                  <a:srgbClr val="FFFF00"/>
                </a:solidFill>
              </a:rPr>
              <a:t>Tobacco, Cotton, Corn, Wheat </a:t>
            </a:r>
            <a:r>
              <a:rPr lang="en-US" dirty="0" smtClean="0"/>
              <a:t>are just a few of the crops grown here.</a:t>
            </a:r>
          </a:p>
          <a:p>
            <a:endParaRPr lang="en-US" dirty="0" smtClean="0"/>
          </a:p>
          <a:p>
            <a:r>
              <a:rPr lang="en-US" dirty="0" smtClean="0"/>
              <a:t>This area is also known for </a:t>
            </a:r>
            <a:r>
              <a:rPr lang="en-US" dirty="0" smtClean="0">
                <a:solidFill>
                  <a:srgbClr val="FFFF00"/>
                </a:solidFill>
              </a:rPr>
              <a:t>dairy and beef cattle, along with hogs and poultry farms.</a:t>
            </a:r>
          </a:p>
        </p:txBody>
      </p:sp>
      <p:pic>
        <p:nvPicPr>
          <p:cNvPr id="4" name="Picture 12" descr="ts?t=21836123237355366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451" y="5469554"/>
            <a:ext cx="1972995" cy="136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tobacco_pl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09771"/>
            <a:ext cx="25146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co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472" y="5376863"/>
            <a:ext cx="1496215" cy="149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cor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7687" y="4698529"/>
            <a:ext cx="1170201" cy="22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bee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6" y="5469555"/>
            <a:ext cx="1676400" cy="141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hog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8880" y="5376863"/>
            <a:ext cx="1522592" cy="149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poult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6366" y="3500484"/>
            <a:ext cx="1964490" cy="196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farm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7888" y="4733519"/>
            <a:ext cx="1466563" cy="213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6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2000"/>
                                        <p:tgtEl>
                                          <p:spTgt spid="5"/>
                                        </p:tgtEl>
                                      </p:cBhvr>
                                    </p:animEffect>
                                  </p:childTnLst>
                                </p:cTn>
                              </p:par>
                            </p:childTnLst>
                          </p:cTn>
                        </p:par>
                        <p:par>
                          <p:cTn id="12" fill="hold">
                            <p:stCondLst>
                              <p:cond delay="4000"/>
                            </p:stCondLst>
                            <p:childTnLst>
                              <p:par>
                                <p:cTn id="13" presetID="1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Left)">
                                      <p:cBhvr>
                                        <p:cTn id="15" dur="2000"/>
                                        <p:tgtEl>
                                          <p:spTgt spid="7"/>
                                        </p:tgtEl>
                                      </p:cBhvr>
                                    </p:animEffect>
                                  </p:childTnLst>
                                </p:cTn>
                              </p:par>
                            </p:childTnLst>
                          </p:cTn>
                        </p:par>
                        <p:par>
                          <p:cTn id="16" fill="hold">
                            <p:stCondLst>
                              <p:cond delay="6000"/>
                            </p:stCondLst>
                            <p:childTnLst>
                              <p:par>
                                <p:cTn id="17" presetID="1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Left)">
                                      <p:cBhvr>
                                        <p:cTn id="19" dur="2000"/>
                                        <p:tgtEl>
                                          <p:spTgt spid="4"/>
                                        </p:tgtEl>
                                      </p:cBhvr>
                                    </p:animEffect>
                                  </p:childTnLst>
                                </p:cTn>
                              </p:par>
                            </p:childTnLst>
                          </p:cTn>
                        </p:par>
                        <p:par>
                          <p:cTn id="20" fill="hold">
                            <p:stCondLst>
                              <p:cond delay="8000"/>
                            </p:stCondLst>
                            <p:childTnLst>
                              <p:par>
                                <p:cTn id="21" presetID="1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2000"/>
                                        <p:tgtEl>
                                          <p:spTgt spid="11"/>
                                        </p:tgtEl>
                                      </p:cBhvr>
                                    </p:animEffect>
                                  </p:childTnLst>
                                </p:cTn>
                              </p:par>
                              <p:par>
                                <p:cTn id="24" presetID="1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Bottom)">
                                      <p:cBhvr>
                                        <p:cTn id="26" dur="500"/>
                                        <p:tgtEl>
                                          <p:spTgt spid="8"/>
                                        </p:tgtEl>
                                      </p:cBhvr>
                                    </p:animEffect>
                                  </p:childTnLst>
                                </p:cTn>
                              </p:par>
                              <p:par>
                                <p:cTn id="27" presetID="1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lide(fromLeft)">
                                      <p:cBhvr>
                                        <p:cTn id="29" dur="2000"/>
                                        <p:tgtEl>
                                          <p:spTgt spid="9"/>
                                        </p:tgtEl>
                                      </p:cBhvr>
                                    </p:animEffect>
                                  </p:childTnLst>
                                </p:cTn>
                              </p:par>
                              <p:par>
                                <p:cTn id="30" presetID="12" presetClass="entr" presetSubtype="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Top)">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Coastal Plain Continued</a:t>
            </a:r>
            <a:endParaRPr lang="en-US" b="1" dirty="0"/>
          </a:p>
        </p:txBody>
      </p:sp>
      <p:sp>
        <p:nvSpPr>
          <p:cNvPr id="3" name="Content Placeholder 2"/>
          <p:cNvSpPr>
            <a:spLocks noGrp="1"/>
          </p:cNvSpPr>
          <p:nvPr>
            <p:ph idx="1"/>
          </p:nvPr>
        </p:nvSpPr>
        <p:spPr>
          <a:xfrm>
            <a:off x="152400" y="1219200"/>
            <a:ext cx="8229600" cy="2895600"/>
          </a:xfrm>
        </p:spPr>
        <p:txBody>
          <a:bodyPr>
            <a:normAutofit fontScale="77500" lnSpcReduction="20000"/>
          </a:bodyPr>
          <a:lstStyle/>
          <a:p>
            <a:r>
              <a:rPr lang="en-US" dirty="0" smtClean="0">
                <a:solidFill>
                  <a:srgbClr val="FFFF00"/>
                </a:solidFill>
              </a:rPr>
              <a:t>Fayetteville is the largest city in the region</a:t>
            </a:r>
          </a:p>
          <a:p>
            <a:endParaRPr lang="en-US" dirty="0"/>
          </a:p>
          <a:p>
            <a:r>
              <a:rPr lang="en-US" dirty="0" smtClean="0"/>
              <a:t>The Coastal Plain/Sand Hills are also noted for their golf courses.  Pinehurst is home to the World of Golf Hall of Fame.</a:t>
            </a:r>
          </a:p>
          <a:p>
            <a:endParaRPr lang="en-US" dirty="0"/>
          </a:p>
          <a:p>
            <a:r>
              <a:rPr lang="en-US" dirty="0" smtClean="0"/>
              <a:t>This brings in tourist and money for the                            state.</a:t>
            </a:r>
            <a:endParaRPr lang="en-US" dirty="0"/>
          </a:p>
        </p:txBody>
      </p:sp>
      <p:pic>
        <p:nvPicPr>
          <p:cNvPr id="4" name="Picture 11" descr="sandhills-lo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464" y="2895599"/>
            <a:ext cx="2702536" cy="395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sandhills_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4339477"/>
            <a:ext cx="3398226" cy="254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pinehurst_golf_country_clu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64423"/>
            <a:ext cx="3043238" cy="24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94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FFFF00"/>
                </a:solidFill>
              </a:rPr>
              <a:t>Geography</a:t>
            </a:r>
            <a:endParaRPr lang="en-US" b="1" dirty="0">
              <a:solidFill>
                <a:srgbClr val="FFFF00"/>
              </a:solidFill>
            </a:endParaRPr>
          </a:p>
        </p:txBody>
      </p:sp>
      <p:sp>
        <p:nvSpPr>
          <p:cNvPr id="3" name="Content Placeholder 2"/>
          <p:cNvSpPr>
            <a:spLocks noGrp="1"/>
          </p:cNvSpPr>
          <p:nvPr>
            <p:ph idx="1"/>
          </p:nvPr>
        </p:nvSpPr>
        <p:spPr>
          <a:xfrm>
            <a:off x="457200" y="1600201"/>
            <a:ext cx="8229600" cy="2133600"/>
          </a:xfrm>
        </p:spPr>
        <p:txBody>
          <a:bodyPr>
            <a:normAutofit fontScale="92500"/>
          </a:bodyPr>
          <a:lstStyle/>
          <a:p>
            <a:r>
              <a:rPr lang="en-US" sz="2800" dirty="0" smtClean="0">
                <a:solidFill>
                  <a:srgbClr val="FFFF00"/>
                </a:solidFill>
              </a:rPr>
              <a:t>The study of physical features of the Earth</a:t>
            </a:r>
          </a:p>
          <a:p>
            <a:endParaRPr lang="en-US" sz="2800" dirty="0" smtClean="0">
              <a:solidFill>
                <a:srgbClr val="FFFF00"/>
              </a:solidFill>
            </a:endParaRPr>
          </a:p>
          <a:p>
            <a:r>
              <a:rPr lang="en-US" sz="2800" dirty="0" smtClean="0"/>
              <a:t>North Carolina has a varied geography from the beaches to the highest  mountains in the Eastern United States.</a:t>
            </a:r>
            <a:endParaRPr lang="en-US" sz="2800" dirty="0"/>
          </a:p>
        </p:txBody>
      </p:sp>
      <p:pic>
        <p:nvPicPr>
          <p:cNvPr id="4" name="Picture 7" descr="C:\Users\Joshua\AppData\Local\Microsoft\Windows\INetCache\IE\1WPSHH4T\USA_North_Carolina_relief_map_cu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07" y="3581400"/>
            <a:ext cx="7808781" cy="315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37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solidFill>
                  <a:srgbClr val="FFFF00"/>
                </a:solidFill>
              </a:rPr>
              <a:t>Tobacco Towns</a:t>
            </a:r>
            <a:endParaRPr lang="en-US" b="1" dirty="0">
              <a:solidFill>
                <a:srgbClr val="FFFF00"/>
              </a:solidFill>
            </a:endParaRPr>
          </a:p>
        </p:txBody>
      </p:sp>
      <p:sp>
        <p:nvSpPr>
          <p:cNvPr id="3" name="Content Placeholder 2"/>
          <p:cNvSpPr>
            <a:spLocks noGrp="1"/>
          </p:cNvSpPr>
          <p:nvPr>
            <p:ph idx="1"/>
          </p:nvPr>
        </p:nvSpPr>
        <p:spPr>
          <a:xfrm>
            <a:off x="140677" y="1143000"/>
            <a:ext cx="8850923" cy="5598440"/>
          </a:xfrm>
        </p:spPr>
        <p:txBody>
          <a:bodyPr>
            <a:normAutofit fontScale="92500" lnSpcReduction="10000"/>
          </a:bodyPr>
          <a:lstStyle/>
          <a:p>
            <a:r>
              <a:rPr lang="en-US" sz="2400" dirty="0" smtClean="0"/>
              <a:t>Containing nearly 1/3 of NC’s land and having few urban areas (cities), the region is full of little Crossroads Hamlets</a:t>
            </a:r>
          </a:p>
          <a:p>
            <a:endParaRPr lang="en-US" sz="2400" dirty="0"/>
          </a:p>
          <a:p>
            <a:r>
              <a:rPr lang="en-US" sz="2400" dirty="0" smtClean="0">
                <a:solidFill>
                  <a:srgbClr val="FFFF00"/>
                </a:solidFill>
              </a:rPr>
              <a:t>Crossroads Hamlet: Small towns that                                  provide goods and services to nearby farmers</a:t>
            </a:r>
          </a:p>
          <a:p>
            <a:endParaRPr lang="en-US" sz="2400" dirty="0">
              <a:solidFill>
                <a:srgbClr val="FFFF00"/>
              </a:solidFill>
            </a:endParaRPr>
          </a:p>
          <a:p>
            <a:r>
              <a:rPr lang="en-US" sz="2400" dirty="0" smtClean="0"/>
              <a:t>Throughout the 1900’s everyone                                                                       in rural NC scheduled their business                                                            around tobacco harvest.  Tobacco was                                                           crucial in the development of NC.</a:t>
            </a:r>
          </a:p>
          <a:p>
            <a:endParaRPr lang="en-US" sz="2400" dirty="0"/>
          </a:p>
          <a:p>
            <a:r>
              <a:rPr lang="en-US" sz="2400" dirty="0" smtClean="0"/>
              <a:t>Since the 1990’s these                                                                             “Tobacco Towns” have dwindled                                                                    due to the stigma and health risks that                                                                                               have become associated                                                                                       with tobacco use.</a:t>
            </a:r>
          </a:p>
        </p:txBody>
      </p:sp>
      <p:pic>
        <p:nvPicPr>
          <p:cNvPr id="4" name="Picture 9" descr="Emma-General-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00200"/>
            <a:ext cx="2579068" cy="159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tobacco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849974"/>
            <a:ext cx="2819400" cy="193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16099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199392"/>
            <a:ext cx="2438400" cy="165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ppt_w*0.70"/>
                                          </p:val>
                                        </p:tav>
                                        <p:tav tm="100000">
                                          <p:val>
                                            <p:strVal val="#ppt_w"/>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animEffect transition="in" filter="fade">
                                      <p:cBhvr>
                                        <p:cTn id="13" dur="2000"/>
                                        <p:tgtEl>
                                          <p:spTgt spid="6"/>
                                        </p:tgtEl>
                                      </p:cBhvr>
                                    </p:animEffect>
                                  </p:childTnLst>
                                </p:cTn>
                              </p:par>
                              <p:par>
                                <p:cTn id="14" presetID="55"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ppt_w</p:attrName>
                                        </p:attrNameLst>
                                      </p:cBhvr>
                                      <p:tavLst>
                                        <p:tav tm="0">
                                          <p:val>
                                            <p:strVal val="#ppt_w*0.70"/>
                                          </p:val>
                                        </p:tav>
                                        <p:tav tm="100000">
                                          <p:val>
                                            <p:strVal val="#ppt_w"/>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Piedmont Region</a:t>
            </a:r>
            <a:endParaRPr lang="en-US" dirty="0">
              <a:solidFill>
                <a:srgbClr val="FFFF00"/>
              </a:solidFill>
            </a:endParaRPr>
          </a:p>
        </p:txBody>
      </p:sp>
      <p:sp>
        <p:nvSpPr>
          <p:cNvPr id="3" name="Content Placeholder 2"/>
          <p:cNvSpPr>
            <a:spLocks noGrp="1"/>
          </p:cNvSpPr>
          <p:nvPr>
            <p:ph idx="1"/>
          </p:nvPr>
        </p:nvSpPr>
        <p:spPr>
          <a:xfrm>
            <a:off x="457200" y="1219200"/>
            <a:ext cx="8229600" cy="5257800"/>
          </a:xfrm>
        </p:spPr>
        <p:txBody>
          <a:bodyPr>
            <a:noAutofit/>
          </a:bodyPr>
          <a:lstStyle/>
          <a:p>
            <a:r>
              <a:rPr lang="en-US" sz="2800" dirty="0" smtClean="0">
                <a:solidFill>
                  <a:srgbClr val="FFFF00"/>
                </a:solidFill>
              </a:rPr>
              <a:t>Piedmont: at the foot of the mountain.</a:t>
            </a:r>
          </a:p>
          <a:p>
            <a:endParaRPr lang="en-US" sz="2800" dirty="0" smtClean="0">
              <a:solidFill>
                <a:srgbClr val="FFFF00"/>
              </a:solidFill>
            </a:endParaRPr>
          </a:p>
          <a:p>
            <a:r>
              <a:rPr lang="en-US" sz="2800" dirty="0" smtClean="0">
                <a:solidFill>
                  <a:srgbClr val="FFFF00"/>
                </a:solidFill>
              </a:rPr>
              <a:t>Located between the fall line and NC mountains.</a:t>
            </a:r>
          </a:p>
          <a:p>
            <a:endParaRPr lang="en-US" sz="2800" dirty="0" smtClean="0">
              <a:solidFill>
                <a:srgbClr val="FFFF00"/>
              </a:solidFill>
            </a:endParaRPr>
          </a:p>
          <a:p>
            <a:r>
              <a:rPr lang="en-US" sz="2800" dirty="0" smtClean="0">
                <a:solidFill>
                  <a:srgbClr val="FFFF00"/>
                </a:solidFill>
              </a:rPr>
              <a:t>Middle of the state.</a:t>
            </a:r>
          </a:p>
          <a:p>
            <a:endParaRPr lang="en-US" sz="2800" dirty="0" smtClean="0">
              <a:solidFill>
                <a:srgbClr val="FFFF00"/>
              </a:solidFill>
            </a:endParaRPr>
          </a:p>
          <a:p>
            <a:r>
              <a:rPr lang="en-US" sz="2800" dirty="0" smtClean="0">
                <a:solidFill>
                  <a:srgbClr val="FFFF00"/>
                </a:solidFill>
              </a:rPr>
              <a:t>Red clay is the major                                                      soil characteristic</a:t>
            </a:r>
          </a:p>
          <a:p>
            <a:endParaRPr lang="en-US" sz="2800" dirty="0" smtClean="0">
              <a:solidFill>
                <a:srgbClr val="FFFF00"/>
              </a:solidFill>
            </a:endParaRPr>
          </a:p>
          <a:p>
            <a:r>
              <a:rPr lang="en-US" sz="2800" dirty="0" smtClean="0">
                <a:solidFill>
                  <a:srgbClr val="FFFF00"/>
                </a:solidFill>
              </a:rPr>
              <a:t>All of NC’s largest                                                         cities are found here.</a:t>
            </a:r>
          </a:p>
        </p:txBody>
      </p:sp>
      <p:pic>
        <p:nvPicPr>
          <p:cNvPr id="4" name="Picture 6" descr="nc_map_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08" y="3429000"/>
            <a:ext cx="49530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799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6" y="-24300"/>
            <a:ext cx="8229600" cy="1143000"/>
          </a:xfrm>
        </p:spPr>
        <p:txBody>
          <a:bodyPr/>
          <a:lstStyle/>
          <a:p>
            <a:r>
              <a:rPr lang="en-US" b="1" dirty="0" smtClean="0">
                <a:solidFill>
                  <a:srgbClr val="FFFF00"/>
                </a:solidFill>
              </a:rPr>
              <a:t>Geography of the region</a:t>
            </a:r>
            <a:endParaRPr lang="en-US" b="1" dirty="0">
              <a:solidFill>
                <a:srgbClr val="FFFF00"/>
              </a:solidFill>
            </a:endParaRPr>
          </a:p>
        </p:txBody>
      </p:sp>
      <p:sp>
        <p:nvSpPr>
          <p:cNvPr id="3" name="Content Placeholder 2"/>
          <p:cNvSpPr>
            <a:spLocks noGrp="1"/>
          </p:cNvSpPr>
          <p:nvPr>
            <p:ph idx="1"/>
          </p:nvPr>
        </p:nvSpPr>
        <p:spPr>
          <a:xfrm>
            <a:off x="457200" y="1219200"/>
            <a:ext cx="8229600" cy="5273675"/>
          </a:xfrm>
        </p:spPr>
        <p:txBody>
          <a:bodyPr>
            <a:noAutofit/>
          </a:bodyPr>
          <a:lstStyle/>
          <a:p>
            <a:r>
              <a:rPr lang="en-US" sz="2000" dirty="0" smtClean="0">
                <a:solidFill>
                  <a:srgbClr val="FFFF00"/>
                </a:solidFill>
              </a:rPr>
              <a:t>Rolling hills hardwood forests</a:t>
            </a:r>
          </a:p>
          <a:p>
            <a:r>
              <a:rPr lang="en-US" sz="2000" dirty="0" smtClean="0">
                <a:solidFill>
                  <a:srgbClr val="FFFF00"/>
                </a:solidFill>
              </a:rPr>
              <a:t>Mineral deposits</a:t>
            </a:r>
          </a:p>
          <a:p>
            <a:r>
              <a:rPr lang="en-US" sz="2000" dirty="0" smtClean="0">
                <a:solidFill>
                  <a:srgbClr val="FFFF00"/>
                </a:solidFill>
              </a:rPr>
              <a:t>Red clay</a:t>
            </a:r>
          </a:p>
          <a:p>
            <a:endParaRPr lang="en-US" sz="2000" dirty="0"/>
          </a:p>
          <a:p>
            <a:endParaRPr lang="en-US" sz="2000" dirty="0" smtClean="0"/>
          </a:p>
          <a:p>
            <a:r>
              <a:rPr lang="en-US" sz="2000" dirty="0" smtClean="0"/>
              <a:t>The Piedmont Region is the center of the states urban (city) population and headquarters for business, manufacturing, and technology industries</a:t>
            </a:r>
          </a:p>
          <a:p>
            <a:endParaRPr lang="en-US" sz="2000" dirty="0" smtClean="0"/>
          </a:p>
          <a:p>
            <a:r>
              <a:rPr lang="en-US" sz="2000" dirty="0" smtClean="0">
                <a:solidFill>
                  <a:srgbClr val="FFFF00"/>
                </a:solidFill>
              </a:rPr>
              <a:t>Railroads helped these cities grow.</a:t>
            </a:r>
          </a:p>
          <a:p>
            <a:endParaRPr lang="en-US" sz="2000" dirty="0"/>
          </a:p>
          <a:p>
            <a:r>
              <a:rPr lang="en-US" sz="2000" dirty="0" smtClean="0">
                <a:solidFill>
                  <a:srgbClr val="FFFF00"/>
                </a:solidFill>
              </a:rPr>
              <a:t>Largest cities in the state are located here:</a:t>
            </a:r>
          </a:p>
          <a:p>
            <a:pPr lvl="1"/>
            <a:r>
              <a:rPr lang="en-US" sz="1600" dirty="0" smtClean="0">
                <a:solidFill>
                  <a:srgbClr val="FFFF00"/>
                </a:solidFill>
              </a:rPr>
              <a:t>Charlotte (the largest)</a:t>
            </a:r>
          </a:p>
          <a:p>
            <a:pPr lvl="1"/>
            <a:r>
              <a:rPr lang="en-US" sz="1600" dirty="0" smtClean="0">
                <a:solidFill>
                  <a:srgbClr val="FFFF00"/>
                </a:solidFill>
              </a:rPr>
              <a:t>Raleigh</a:t>
            </a:r>
          </a:p>
          <a:p>
            <a:pPr lvl="1"/>
            <a:r>
              <a:rPr lang="en-US" sz="1600" dirty="0" smtClean="0">
                <a:solidFill>
                  <a:srgbClr val="FFFF00"/>
                </a:solidFill>
              </a:rPr>
              <a:t>Greensboro</a:t>
            </a:r>
          </a:p>
          <a:p>
            <a:pPr lvl="1"/>
            <a:r>
              <a:rPr lang="en-US" sz="1600" dirty="0" smtClean="0">
                <a:solidFill>
                  <a:srgbClr val="FFFF00"/>
                </a:solidFill>
              </a:rPr>
              <a:t>Durham</a:t>
            </a:r>
          </a:p>
          <a:p>
            <a:pPr lvl="1"/>
            <a:r>
              <a:rPr lang="en-US" sz="1600" dirty="0" smtClean="0">
                <a:solidFill>
                  <a:srgbClr val="FFFF00"/>
                </a:solidFill>
              </a:rPr>
              <a:t>Winston-Salem</a:t>
            </a:r>
            <a:endParaRPr lang="en-US" sz="1600" dirty="0">
              <a:solidFill>
                <a:srgbClr val="FFFF00"/>
              </a:solidFill>
            </a:endParaRPr>
          </a:p>
        </p:txBody>
      </p:sp>
      <p:pic>
        <p:nvPicPr>
          <p:cNvPr id="4" name="Picture 1035" descr="Charlotte, 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640" y="3962400"/>
            <a:ext cx="337796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32" descr="hardwood_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248" y="1147308"/>
            <a:ext cx="1664067" cy="192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33" descr="hills_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030" y="1147308"/>
            <a:ext cx="2567354" cy="167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43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29" y="0"/>
            <a:ext cx="8229600" cy="1143000"/>
          </a:xfrm>
        </p:spPr>
        <p:txBody>
          <a:bodyPr/>
          <a:lstStyle/>
          <a:p>
            <a:r>
              <a:rPr lang="en-US" dirty="0" smtClean="0"/>
              <a:t>Piedmont Region Continued……</a:t>
            </a:r>
            <a:endParaRPr lang="en-US" dirty="0"/>
          </a:p>
        </p:txBody>
      </p:sp>
      <p:sp>
        <p:nvSpPr>
          <p:cNvPr id="3" name="Content Placeholder 2"/>
          <p:cNvSpPr>
            <a:spLocks noGrp="1"/>
          </p:cNvSpPr>
          <p:nvPr>
            <p:ph idx="1"/>
          </p:nvPr>
        </p:nvSpPr>
        <p:spPr>
          <a:xfrm>
            <a:off x="188790" y="1143000"/>
            <a:ext cx="8229600" cy="4191000"/>
          </a:xfrm>
        </p:spPr>
        <p:txBody>
          <a:bodyPr>
            <a:normAutofit fontScale="77500" lnSpcReduction="20000"/>
          </a:bodyPr>
          <a:lstStyle/>
          <a:p>
            <a:r>
              <a:rPr lang="en-US" dirty="0" smtClean="0">
                <a:solidFill>
                  <a:srgbClr val="FFFF00"/>
                </a:solidFill>
              </a:rPr>
              <a:t>NC was one the worlds leading producers of </a:t>
            </a:r>
          </a:p>
          <a:p>
            <a:pPr lvl="1"/>
            <a:r>
              <a:rPr lang="en-US" dirty="0" smtClean="0">
                <a:solidFill>
                  <a:srgbClr val="FFFF00"/>
                </a:solidFill>
              </a:rPr>
              <a:t>Textiles</a:t>
            </a:r>
          </a:p>
          <a:p>
            <a:pPr lvl="1"/>
            <a:r>
              <a:rPr lang="en-US" dirty="0" smtClean="0">
                <a:solidFill>
                  <a:srgbClr val="FFFF00"/>
                </a:solidFill>
              </a:rPr>
              <a:t>Tobacco</a:t>
            </a:r>
          </a:p>
          <a:p>
            <a:pPr lvl="1"/>
            <a:r>
              <a:rPr lang="en-US" dirty="0" smtClean="0">
                <a:solidFill>
                  <a:srgbClr val="FFFF00"/>
                </a:solidFill>
              </a:rPr>
              <a:t>Furniture</a:t>
            </a:r>
          </a:p>
          <a:p>
            <a:pPr lvl="1"/>
            <a:endParaRPr lang="en-US" dirty="0" smtClean="0"/>
          </a:p>
          <a:p>
            <a:pPr marL="0" indent="0">
              <a:buNone/>
            </a:pPr>
            <a:endParaRPr lang="en-US" dirty="0" smtClean="0"/>
          </a:p>
          <a:p>
            <a:pPr marL="0" indent="0">
              <a:buNone/>
            </a:pPr>
            <a:r>
              <a:rPr lang="en-US" dirty="0" smtClean="0"/>
              <a:t>with many of our industry jobs going over seas- this region is having to change its focus of manufacturing to technical and biotechnical fields.</a:t>
            </a:r>
          </a:p>
          <a:p>
            <a:pPr marL="0" indent="0">
              <a:buNone/>
            </a:pPr>
            <a:endParaRPr lang="en-US" dirty="0"/>
          </a:p>
          <a:p>
            <a:r>
              <a:rPr lang="en-US" dirty="0" smtClean="0">
                <a:solidFill>
                  <a:srgbClr val="FFFF00"/>
                </a:solidFill>
              </a:rPr>
              <a:t>NC was once the leading gold producing states before the California Gold Rush.  Gold was even minted in Charlotte.</a:t>
            </a:r>
          </a:p>
          <a:p>
            <a:pPr marL="457200" lvl="1" indent="0">
              <a:buNone/>
            </a:pPr>
            <a:endParaRPr lang="en-US" dirty="0"/>
          </a:p>
        </p:txBody>
      </p:sp>
      <p:pic>
        <p:nvPicPr>
          <p:cNvPr id="4" name="Picture 6" descr="text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434" y="1661318"/>
            <a:ext cx="1528935" cy="130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tobacco_p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231" y="1661318"/>
            <a:ext cx="1763956" cy="132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urni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059" y="1661319"/>
            <a:ext cx="1679941" cy="130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GoldCoin_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009" y="5297519"/>
            <a:ext cx="1393581" cy="13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GoldNugget_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5839" y="5321697"/>
            <a:ext cx="1344796" cy="133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our_furni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661316"/>
            <a:ext cx="130968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0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1+#ppt_w/2"/>
                                          </p:val>
                                        </p:tav>
                                        <p:tav tm="100000">
                                          <p:val>
                                            <p:strVal val="#ppt_x"/>
                                          </p:val>
                                        </p:tav>
                                      </p:tavLst>
                                    </p:anim>
                                    <p:anim calcmode="lin" valueType="num">
                                      <p:cBhvr additive="base">
                                        <p:cTn id="13" dur="5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ppt_x"/>
                                          </p:val>
                                        </p:tav>
                                        <p:tav tm="100000">
                                          <p:val>
                                            <p:strVal val="#ppt_x"/>
                                          </p:val>
                                        </p:tav>
                                      </p:tavLst>
                                    </p:anim>
                                    <p:anim calcmode="lin" valueType="num">
                                      <p:cBhvr additive="base">
                                        <p:cTn id="18" dur="3000" fill="hold"/>
                                        <p:tgtEl>
                                          <p:spTgt spid="6"/>
                                        </p:tgtEl>
                                        <p:attrNameLst>
                                          <p:attrName>ppt_y</p:attrName>
                                        </p:attrNameLst>
                                      </p:cBhvr>
                                      <p:tavLst>
                                        <p:tav tm="0">
                                          <p:val>
                                            <p:strVal val="0-#ppt_h/2"/>
                                          </p:val>
                                        </p:tav>
                                        <p:tav tm="100000">
                                          <p:val>
                                            <p:strVal val="#ppt_y"/>
                                          </p:val>
                                        </p:tav>
                                      </p:tavLst>
                                    </p:anim>
                                  </p:childTnLst>
                                </p:cTn>
                              </p:par>
                              <p:par>
                                <p:cTn id="19" presetID="7"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0" fill="hold"/>
                                        <p:tgtEl>
                                          <p:spTgt spid="9"/>
                                        </p:tgtEl>
                                        <p:attrNameLst>
                                          <p:attrName>ppt_x</p:attrName>
                                        </p:attrNameLst>
                                      </p:cBhvr>
                                      <p:tavLst>
                                        <p:tav tm="0">
                                          <p:val>
                                            <p:strVal val="1+#ppt_w/2"/>
                                          </p:val>
                                        </p:tav>
                                        <p:tav tm="100000">
                                          <p:val>
                                            <p:strVal val="#ppt_x"/>
                                          </p:val>
                                        </p:tav>
                                      </p:tavLst>
                                    </p:anim>
                                    <p:anim calcmode="lin" valueType="num">
                                      <p:cBhvr additive="base">
                                        <p:cTn id="22" dur="3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3000"/>
                            </p:stCondLst>
                            <p:childTnLst>
                              <p:par>
                                <p:cTn id="24" presetID="7"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ppt_x"/>
                                          </p:val>
                                        </p:tav>
                                        <p:tav tm="100000">
                                          <p:val>
                                            <p:strVal val="#ppt_x"/>
                                          </p:val>
                                        </p:tav>
                                      </p:tavLst>
                                    </p:anim>
                                    <p:anim calcmode="lin" valueType="num">
                                      <p:cBhvr additive="base">
                                        <p:cTn id="27" dur="2000" fill="hold"/>
                                        <p:tgtEl>
                                          <p:spTgt spid="8"/>
                                        </p:tgtEl>
                                        <p:attrNameLst>
                                          <p:attrName>ppt_y</p:attrName>
                                        </p:attrNameLst>
                                      </p:cBhvr>
                                      <p:tavLst>
                                        <p:tav tm="0">
                                          <p:val>
                                            <p:strVal val="1+#ppt_h/2"/>
                                          </p:val>
                                        </p:tav>
                                        <p:tav tm="100000">
                                          <p:val>
                                            <p:strVal val="#ppt_y"/>
                                          </p:val>
                                        </p:tav>
                                      </p:tavLst>
                                    </p:anim>
                                  </p:childTnLst>
                                </p:cTn>
                              </p:par>
                              <p:par>
                                <p:cTn id="28" presetID="7" presetClass="entr" presetSubtype="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0" fill="hold"/>
                                        <p:tgtEl>
                                          <p:spTgt spid="7"/>
                                        </p:tgtEl>
                                        <p:attrNameLst>
                                          <p:attrName>ppt_x</p:attrName>
                                        </p:attrNameLst>
                                      </p:cBhvr>
                                      <p:tavLst>
                                        <p:tav tm="0">
                                          <p:val>
                                            <p:strVal val="#ppt_x"/>
                                          </p:val>
                                        </p:tav>
                                        <p:tav tm="100000">
                                          <p:val>
                                            <p:strVal val="#ppt_x"/>
                                          </p:val>
                                        </p:tav>
                                      </p:tavLst>
                                    </p:anim>
                                    <p:anim calcmode="lin" valueType="num">
                                      <p:cBhvr additive="base">
                                        <p:cTn id="31" dur="5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Kudzu</a:t>
            </a:r>
            <a:endParaRPr lang="en-US" dirty="0">
              <a:solidFill>
                <a:srgbClr val="FFFF00"/>
              </a:solidFill>
            </a:endParaRPr>
          </a:p>
        </p:txBody>
      </p:sp>
      <p:sp>
        <p:nvSpPr>
          <p:cNvPr id="3" name="Content Placeholder 2"/>
          <p:cNvSpPr>
            <a:spLocks noGrp="1"/>
          </p:cNvSpPr>
          <p:nvPr>
            <p:ph idx="1"/>
          </p:nvPr>
        </p:nvSpPr>
        <p:spPr>
          <a:xfrm>
            <a:off x="457200" y="1600201"/>
            <a:ext cx="8229600" cy="1523999"/>
          </a:xfrm>
        </p:spPr>
        <p:txBody>
          <a:bodyPr>
            <a:normAutofit fontScale="85000" lnSpcReduction="10000"/>
          </a:bodyPr>
          <a:lstStyle/>
          <a:p>
            <a:r>
              <a:rPr lang="en-US" altLang="en-US" dirty="0" smtClean="0">
                <a:solidFill>
                  <a:srgbClr val="FFFF00"/>
                </a:solidFill>
              </a:rPr>
              <a:t>originally brought to NC to help control the erosion of the piedmont soil.  </a:t>
            </a:r>
            <a:r>
              <a:rPr lang="en-US" altLang="en-US" dirty="0" smtClean="0"/>
              <a:t>Kudzu is a native plant of Asia and can grow up to several feet in one day.</a:t>
            </a:r>
          </a:p>
          <a:p>
            <a:endParaRPr lang="en-US" dirty="0"/>
          </a:p>
        </p:txBody>
      </p:sp>
      <p:pic>
        <p:nvPicPr>
          <p:cNvPr id="6" name="Picture 14" descr="kudzu-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63715"/>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6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Piedmont</a:t>
            </a:r>
            <a:endParaRPr lang="en-US" dirty="0"/>
          </a:p>
        </p:txBody>
      </p:sp>
      <p:sp>
        <p:nvSpPr>
          <p:cNvPr id="3" name="Content Placeholder 2"/>
          <p:cNvSpPr>
            <a:spLocks noGrp="1"/>
          </p:cNvSpPr>
          <p:nvPr>
            <p:ph idx="1"/>
          </p:nvPr>
        </p:nvSpPr>
        <p:spPr>
          <a:xfrm>
            <a:off x="457200" y="1600201"/>
            <a:ext cx="8229600" cy="2895600"/>
          </a:xfrm>
        </p:spPr>
        <p:txBody>
          <a:bodyPr>
            <a:normAutofit fontScale="70000" lnSpcReduction="20000"/>
          </a:bodyPr>
          <a:lstStyle/>
          <a:p>
            <a:r>
              <a:rPr lang="en-US" dirty="0" smtClean="0"/>
              <a:t>Traditional farming soon gave way to the blue collar factory jobs of the piedmont</a:t>
            </a:r>
          </a:p>
          <a:p>
            <a:endParaRPr lang="en-US" dirty="0" smtClean="0"/>
          </a:p>
          <a:p>
            <a:r>
              <a:rPr lang="en-US" dirty="0" smtClean="0"/>
              <a:t>Textiles, tobacco, an now technology have all impacted the way people in the piedmont work and live.</a:t>
            </a:r>
          </a:p>
          <a:p>
            <a:pPr lvl="1"/>
            <a:r>
              <a:rPr lang="en-US" dirty="0" smtClean="0"/>
              <a:t>Much of our area still contain Mill Village houses</a:t>
            </a:r>
          </a:p>
          <a:p>
            <a:endParaRPr lang="en-US" dirty="0" smtClean="0"/>
          </a:p>
          <a:p>
            <a:r>
              <a:rPr lang="en-US" dirty="0" smtClean="0">
                <a:solidFill>
                  <a:srgbClr val="FFFF00"/>
                </a:solidFill>
              </a:rPr>
              <a:t>Mill Villages: clusters of homes and communities surrounding a textile mill.</a:t>
            </a:r>
          </a:p>
          <a:p>
            <a:endParaRPr lang="en-US" dirty="0"/>
          </a:p>
        </p:txBody>
      </p:sp>
      <p:pic>
        <p:nvPicPr>
          <p:cNvPr id="4" name="Picture 7" descr="charlotte-sky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741" y="4653650"/>
            <a:ext cx="3461531" cy="217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Mooresville%20Mill%20Village%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185" y="4648200"/>
            <a:ext cx="3270738"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9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0" fill="hold"/>
                                        <p:tgtEl>
                                          <p:spTgt spid="4"/>
                                        </p:tgtEl>
                                        <p:attrNameLst>
                                          <p:attrName>ppt_x</p:attrName>
                                        </p:attrNameLst>
                                      </p:cBhvr>
                                      <p:tavLst>
                                        <p:tav tm="0">
                                          <p:val>
                                            <p:strVal val="0-#ppt_w/2"/>
                                          </p:val>
                                        </p:tav>
                                        <p:tav tm="100000">
                                          <p:val>
                                            <p:strVal val="#ppt_x"/>
                                          </p:val>
                                        </p:tav>
                                      </p:tavLst>
                                    </p:anim>
                                    <p:anim calcmode="lin" valueType="num">
                                      <p:cBhvr additive="base">
                                        <p:cTn id="13"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Piedmont Region Continued….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With the moving of textile jobs overseas and to Mexico, the piedmont has moved to white collar professional jobs.  This change has made charlotte one of our nations most important cities.</a:t>
            </a:r>
          </a:p>
          <a:p>
            <a:endParaRPr lang="en-US" dirty="0" smtClean="0"/>
          </a:p>
          <a:p>
            <a:endParaRPr lang="en-US" dirty="0"/>
          </a:p>
          <a:p>
            <a:r>
              <a:rPr lang="en-US" dirty="0" smtClean="0">
                <a:solidFill>
                  <a:srgbClr val="FFFF00"/>
                </a:solidFill>
              </a:rPr>
              <a:t>Charlotte is considered the center for international banking</a:t>
            </a:r>
          </a:p>
          <a:p>
            <a:endParaRPr lang="en-US" dirty="0" smtClean="0"/>
          </a:p>
          <a:p>
            <a:endParaRPr lang="en-US" dirty="0"/>
          </a:p>
          <a:p>
            <a:endParaRPr lang="en-US" dirty="0"/>
          </a:p>
          <a:p>
            <a:r>
              <a:rPr lang="en-US" dirty="0" smtClean="0">
                <a:solidFill>
                  <a:srgbClr val="FFFF00"/>
                </a:solidFill>
              </a:rPr>
              <a:t>NASCAR calls Charlotte NC home.  </a:t>
            </a:r>
            <a:r>
              <a:rPr lang="en-US" dirty="0" smtClean="0"/>
              <a:t>NASCAR’S Hall of Fame is located there.</a:t>
            </a:r>
          </a:p>
          <a:p>
            <a:endParaRPr lang="en-US" dirty="0" smtClean="0"/>
          </a:p>
          <a:p>
            <a:endParaRPr lang="en-US" dirty="0"/>
          </a:p>
          <a:p>
            <a:endParaRPr lang="en-US" dirty="0"/>
          </a:p>
          <a:p>
            <a:r>
              <a:rPr lang="en-US" dirty="0" smtClean="0"/>
              <a:t>The Piedmont also is home to such companies as </a:t>
            </a:r>
            <a:r>
              <a:rPr lang="en-US" dirty="0" smtClean="0">
                <a:solidFill>
                  <a:srgbClr val="FFFF00"/>
                </a:solidFill>
              </a:rPr>
              <a:t>Food Lion (NC’s Largest private employer)</a:t>
            </a:r>
            <a:r>
              <a:rPr lang="en-US" dirty="0" smtClean="0"/>
              <a:t> and many other larger corporations.</a:t>
            </a:r>
          </a:p>
          <a:p>
            <a:endParaRPr lang="en-US" dirty="0"/>
          </a:p>
          <a:p>
            <a:endParaRPr lang="en-US" dirty="0"/>
          </a:p>
        </p:txBody>
      </p:sp>
      <p:pic>
        <p:nvPicPr>
          <p:cNvPr id="4" name="Picture 11" descr="logof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8674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7369193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781" y="4611036"/>
            <a:ext cx="10858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nascar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656" y="4673249"/>
            <a:ext cx="933767" cy="71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wachovia_logo_jst_wach_lar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3443288"/>
            <a:ext cx="914400" cy="71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rbc_bank_4cweb">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8704" y="3443288"/>
            <a:ext cx="1114267" cy="70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DukeEnergy">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4200" y="2209800"/>
            <a:ext cx="1038879" cy="7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sunDrop">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4164" y="2193528"/>
            <a:ext cx="818332" cy="7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927019A2B31D4DB7BEB63817788D8F791_1_2">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198" y="3417001"/>
            <a:ext cx="1878013" cy="68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nascar%2520logo">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81725" y="4682843"/>
            <a:ext cx="1447800" cy="70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4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Education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The piedmont is considered the center of higher education for our state.</a:t>
            </a:r>
          </a:p>
          <a:p>
            <a:endParaRPr lang="en-US" dirty="0"/>
          </a:p>
          <a:p>
            <a:endParaRPr lang="en-US" dirty="0" smtClean="0"/>
          </a:p>
          <a:p>
            <a:endParaRPr lang="en-US" dirty="0"/>
          </a:p>
        </p:txBody>
      </p:sp>
      <p:pic>
        <p:nvPicPr>
          <p:cNvPr id="4" name="Picture 4" descr="ts?t=1559394967739572173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985"/>
            <a:ext cx="2515024" cy="207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s?t=976999075939484884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145" y="3366479"/>
            <a:ext cx="16954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s?t=727522927838021891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024" y="3339491"/>
            <a:ext cx="19716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395_Wake_Fore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5595" y="3352985"/>
            <a:ext cx="2914959"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7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600" decel="100000"/>
                                        <p:tgtEl>
                                          <p:spTgt spid="6"/>
                                        </p:tgtEl>
                                      </p:cBhvr>
                                    </p:animEffect>
                                    <p:anim calcmode="lin" valueType="num">
                                      <p:cBhvr>
                                        <p:cTn id="17" dur="1600" decel="100000" fill="hold"/>
                                        <p:tgtEl>
                                          <p:spTgt spid="6"/>
                                        </p:tgtEl>
                                        <p:attrNameLst>
                                          <p:attrName>style.rotation</p:attrName>
                                        </p:attrNameLst>
                                      </p:cBhvr>
                                      <p:tavLst>
                                        <p:tav tm="0">
                                          <p:val>
                                            <p:fltVal val="-90"/>
                                          </p:val>
                                        </p:tav>
                                        <p:tav tm="100000">
                                          <p:val>
                                            <p:fltVal val="0"/>
                                          </p:val>
                                        </p:tav>
                                      </p:tavLst>
                                    </p:anim>
                                    <p:anim calcmode="lin" valueType="num">
                                      <p:cBhvr>
                                        <p:cTn id="18" dur="1600" decel="100000" fill="hold"/>
                                        <p:tgtEl>
                                          <p:spTgt spid="6"/>
                                        </p:tgtEl>
                                        <p:attrNameLst>
                                          <p:attrName>ppt_x</p:attrName>
                                        </p:attrNameLst>
                                      </p:cBhvr>
                                      <p:tavLst>
                                        <p:tav tm="0">
                                          <p:val>
                                            <p:strVal val="#ppt_x+0.4"/>
                                          </p:val>
                                        </p:tav>
                                        <p:tav tm="100000">
                                          <p:val>
                                            <p:strVal val="#ppt_x-0.05"/>
                                          </p:val>
                                        </p:tav>
                                      </p:tavLst>
                                    </p:anim>
                                    <p:anim calcmode="lin" valueType="num">
                                      <p:cBhvr>
                                        <p:cTn id="19" dur="1600" decel="100000" fill="hold"/>
                                        <p:tgtEl>
                                          <p:spTgt spid="6"/>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4000"/>
                            </p:stCondLst>
                            <p:childTnLst>
                              <p:par>
                                <p:cTn id="23" presetID="3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600" decel="100000"/>
                                        <p:tgtEl>
                                          <p:spTgt spid="5"/>
                                        </p:tgtEl>
                                      </p:cBhvr>
                                    </p:animEffect>
                                    <p:anim calcmode="lin" valueType="num">
                                      <p:cBhvr>
                                        <p:cTn id="26" dur="1600" decel="100000" fill="hold"/>
                                        <p:tgtEl>
                                          <p:spTgt spid="5"/>
                                        </p:tgtEl>
                                        <p:attrNameLst>
                                          <p:attrName>style.rotation</p:attrName>
                                        </p:attrNameLst>
                                      </p:cBhvr>
                                      <p:tavLst>
                                        <p:tav tm="0">
                                          <p:val>
                                            <p:fltVal val="-90"/>
                                          </p:val>
                                        </p:tav>
                                        <p:tav tm="100000">
                                          <p:val>
                                            <p:fltVal val="0"/>
                                          </p:val>
                                        </p:tav>
                                      </p:tavLst>
                                    </p:anim>
                                    <p:anim calcmode="lin" valueType="num">
                                      <p:cBhvr>
                                        <p:cTn id="27" dur="1600" decel="100000" fill="hold"/>
                                        <p:tgtEl>
                                          <p:spTgt spid="5"/>
                                        </p:tgtEl>
                                        <p:attrNameLst>
                                          <p:attrName>ppt_x</p:attrName>
                                        </p:attrNameLst>
                                      </p:cBhvr>
                                      <p:tavLst>
                                        <p:tav tm="0">
                                          <p:val>
                                            <p:strVal val="#ppt_x+0.4"/>
                                          </p:val>
                                        </p:tav>
                                        <p:tav tm="100000">
                                          <p:val>
                                            <p:strVal val="#ppt_x-0.05"/>
                                          </p:val>
                                        </p:tav>
                                      </p:tavLst>
                                    </p:anim>
                                    <p:anim calcmode="lin" valueType="num">
                                      <p:cBhvr>
                                        <p:cTn id="28" dur="1600" decel="100000" fill="hold"/>
                                        <p:tgtEl>
                                          <p:spTgt spid="5"/>
                                        </p:tgtEl>
                                        <p:attrNameLst>
                                          <p:attrName>ppt_y</p:attrName>
                                        </p:attrNameLst>
                                      </p:cBhvr>
                                      <p:tavLst>
                                        <p:tav tm="0">
                                          <p:val>
                                            <p:strVal val="#ppt_y-0.4"/>
                                          </p:val>
                                        </p:tav>
                                        <p:tav tm="100000">
                                          <p:val>
                                            <p:strVal val="#ppt_y+0.1"/>
                                          </p:val>
                                        </p:tav>
                                      </p:tavLst>
                                    </p:anim>
                                    <p:anim calcmode="lin" valueType="num">
                                      <p:cBhvr>
                                        <p:cTn id="29"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30"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p:stCondLst>
                              <p:cond delay="6000"/>
                            </p:stCondLst>
                            <p:childTnLst>
                              <p:par>
                                <p:cTn id="32" presetID="6"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Mountain Region</a:t>
            </a:r>
            <a:endParaRPr lang="en-US" dirty="0">
              <a:solidFill>
                <a:srgbClr val="FFFF00"/>
              </a:solidFill>
            </a:endParaRPr>
          </a:p>
        </p:txBody>
      </p:sp>
      <p:sp>
        <p:nvSpPr>
          <p:cNvPr id="3" name="Content Placeholder 2"/>
          <p:cNvSpPr>
            <a:spLocks noGrp="1"/>
          </p:cNvSpPr>
          <p:nvPr>
            <p:ph idx="1"/>
          </p:nvPr>
        </p:nvSpPr>
        <p:spPr>
          <a:xfrm>
            <a:off x="457200" y="1600200"/>
            <a:ext cx="5562600" cy="4525963"/>
          </a:xfrm>
        </p:spPr>
        <p:txBody>
          <a:bodyPr>
            <a:normAutofit fontScale="70000" lnSpcReduction="20000"/>
          </a:bodyPr>
          <a:lstStyle/>
          <a:p>
            <a:r>
              <a:rPr lang="en-US" dirty="0" smtClean="0">
                <a:solidFill>
                  <a:srgbClr val="FFFF00"/>
                </a:solidFill>
              </a:rPr>
              <a:t>Located between the Piedmont                 and Tennessee.</a:t>
            </a:r>
          </a:p>
          <a:p>
            <a:endParaRPr lang="en-US" dirty="0">
              <a:solidFill>
                <a:srgbClr val="FFFF00"/>
              </a:solidFill>
            </a:endParaRPr>
          </a:p>
          <a:p>
            <a:r>
              <a:rPr lang="en-US" dirty="0" smtClean="0">
                <a:solidFill>
                  <a:srgbClr val="FFFF00"/>
                </a:solidFill>
              </a:rPr>
              <a:t>Part of the Appalachian                      Mountain Chain.</a:t>
            </a:r>
          </a:p>
          <a:p>
            <a:endParaRPr lang="en-US" dirty="0">
              <a:solidFill>
                <a:srgbClr val="FFFF00"/>
              </a:solidFill>
            </a:endParaRPr>
          </a:p>
          <a:p>
            <a:r>
              <a:rPr lang="en-US" dirty="0" smtClean="0">
                <a:solidFill>
                  <a:srgbClr val="FFFF00"/>
                </a:solidFill>
              </a:rPr>
              <a:t>Elevation ranges from about                      1500 to 6600 feet.</a:t>
            </a:r>
          </a:p>
          <a:p>
            <a:endParaRPr lang="en-US" dirty="0"/>
          </a:p>
          <a:p>
            <a:r>
              <a:rPr lang="en-US" dirty="0" smtClean="0"/>
              <a:t>Elevation: height above sea level</a:t>
            </a:r>
          </a:p>
          <a:p>
            <a:endParaRPr lang="en-US" dirty="0"/>
          </a:p>
          <a:p>
            <a:r>
              <a:rPr lang="en-US" dirty="0" smtClean="0"/>
              <a:t>Mount Mitchell (6684 ft.), in                 Yancey County, is the highest                     peak East of the Mississippi.</a:t>
            </a:r>
            <a:endParaRPr lang="en-US" dirty="0"/>
          </a:p>
        </p:txBody>
      </p:sp>
      <p:pic>
        <p:nvPicPr>
          <p:cNvPr id="4" name="Picture 12" descr="mount mitchell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267200"/>
            <a:ext cx="16938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mt mitchell sea l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148" y="4267199"/>
            <a:ext cx="2353651" cy="235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FutrellViaductHoriz%20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287" y="1466850"/>
            <a:ext cx="40592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3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2000"/>
                                        <p:tgtEl>
                                          <p:spTgt spid="6"/>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Cherokee Indian Reservation</a:t>
            </a:r>
            <a:endParaRPr lang="en-US" dirty="0">
              <a:solidFill>
                <a:srgbClr val="FFFF00"/>
              </a:solidFill>
            </a:endParaRPr>
          </a:p>
        </p:txBody>
      </p:sp>
      <p:sp>
        <p:nvSpPr>
          <p:cNvPr id="3" name="Content Placeholder 2"/>
          <p:cNvSpPr>
            <a:spLocks noGrp="1"/>
          </p:cNvSpPr>
          <p:nvPr>
            <p:ph idx="1"/>
          </p:nvPr>
        </p:nvSpPr>
        <p:spPr>
          <a:xfrm>
            <a:off x="457201" y="1600200"/>
            <a:ext cx="3428999" cy="1904999"/>
          </a:xfrm>
        </p:spPr>
        <p:txBody>
          <a:bodyPr>
            <a:normAutofit/>
          </a:bodyPr>
          <a:lstStyle/>
          <a:p>
            <a:r>
              <a:rPr lang="en-US" dirty="0" smtClean="0">
                <a:solidFill>
                  <a:srgbClr val="FFFF00"/>
                </a:solidFill>
              </a:rPr>
              <a:t>Located in the mountain region.</a:t>
            </a:r>
            <a:endParaRPr lang="en-US" dirty="0">
              <a:solidFill>
                <a:srgbClr val="FFFF00"/>
              </a:solidFill>
            </a:endParaRPr>
          </a:p>
        </p:txBody>
      </p:sp>
      <p:pic>
        <p:nvPicPr>
          <p:cNvPr id="4" name="Picture 8" descr="cherokee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326" y="4160495"/>
            <a:ext cx="3596674" cy="269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wy 441 sign-cherok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401" y="4261214"/>
            <a:ext cx="2611499" cy="174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masthea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479" y="6019800"/>
            <a:ext cx="74580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eadworking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900" y="4106738"/>
            <a:ext cx="12414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weap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050" y="2013316"/>
            <a:ext cx="1498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vents_slidesho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61216"/>
            <a:ext cx="1694401" cy="25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7" descr="un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900" y="1931252"/>
            <a:ext cx="1708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cherokee-m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3637" y="1896938"/>
            <a:ext cx="16303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7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ppt_x"/>
                                          </p:val>
                                        </p:tav>
                                        <p:tav tm="100000">
                                          <p:val>
                                            <p:strVal val="#ppt_x"/>
                                          </p:val>
                                        </p:tav>
                                      </p:tavLst>
                                    </p:anim>
                                    <p:anim calcmode="lin" valueType="num">
                                      <p:cBhvr additive="base">
                                        <p:cTn id="13" dur="2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ppt_x"/>
                                          </p:val>
                                        </p:tav>
                                        <p:tav tm="100000">
                                          <p:val>
                                            <p:strVal val="#ppt_x"/>
                                          </p:val>
                                        </p:tav>
                                      </p:tavLst>
                                    </p:anim>
                                    <p:anim calcmode="lin" valueType="num">
                                      <p:cBhvr additive="base">
                                        <p:cTn id="18" dur="2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7"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ppt_x"/>
                                          </p:val>
                                        </p:tav>
                                        <p:tav tm="100000">
                                          <p:val>
                                            <p:strVal val="#ppt_x"/>
                                          </p:val>
                                        </p:tav>
                                      </p:tavLst>
                                    </p:anim>
                                    <p:anim calcmode="lin" valueType="num">
                                      <p:cBhvr additive="base">
                                        <p:cTn id="28" dur="20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7"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000" fill="hold"/>
                                        <p:tgtEl>
                                          <p:spTgt spid="5"/>
                                        </p:tgtEl>
                                        <p:attrNameLst>
                                          <p:attrName>ppt_x</p:attrName>
                                        </p:attrNameLst>
                                      </p:cBhvr>
                                      <p:tavLst>
                                        <p:tav tm="0">
                                          <p:val>
                                            <p:strVal val="#ppt_x"/>
                                          </p:val>
                                        </p:tav>
                                        <p:tav tm="100000">
                                          <p:val>
                                            <p:strVal val="#ppt_x"/>
                                          </p:val>
                                        </p:tav>
                                      </p:tavLst>
                                    </p:anim>
                                    <p:anim calcmode="lin" valueType="num">
                                      <p:cBhvr additive="base">
                                        <p:cTn id="33" dur="20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7"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hanging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51654"/>
            <a:ext cx="42672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nc mountains by bra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76687"/>
            <a:ext cx="42672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solidFill>
                  <a:srgbClr val="FFFF00"/>
                </a:solidFill>
              </a:rPr>
              <a:t>Human-Environmental interaction</a:t>
            </a:r>
            <a:endParaRPr lang="en-US" b="1" dirty="0">
              <a:solidFill>
                <a:srgbClr val="FFFF00"/>
              </a:solidFill>
            </a:endParaRPr>
          </a:p>
        </p:txBody>
      </p:sp>
      <p:sp>
        <p:nvSpPr>
          <p:cNvPr id="3" name="Content Placeholder 2"/>
          <p:cNvSpPr>
            <a:spLocks noGrp="1"/>
          </p:cNvSpPr>
          <p:nvPr>
            <p:ph idx="1"/>
          </p:nvPr>
        </p:nvSpPr>
        <p:spPr>
          <a:xfrm>
            <a:off x="457200" y="1371600"/>
            <a:ext cx="8229600" cy="4525963"/>
          </a:xfrm>
        </p:spPr>
        <p:txBody>
          <a:bodyPr>
            <a:noAutofit/>
          </a:bodyPr>
          <a:lstStyle/>
          <a:p>
            <a:r>
              <a:rPr lang="en-US" sz="2400" dirty="0" smtClean="0"/>
              <a:t>The geography of North Carolina has had major influences on how the people live.  People have also had a major impact on the geography of our state.</a:t>
            </a:r>
          </a:p>
          <a:p>
            <a:endParaRPr lang="en-US" sz="2400" dirty="0"/>
          </a:p>
          <a:p>
            <a:r>
              <a:rPr lang="en-US" sz="2400" dirty="0" smtClean="0">
                <a:solidFill>
                  <a:srgbClr val="FFFF00"/>
                </a:solidFill>
              </a:rPr>
              <a:t>People have drained swamps, clear cut forests, damming of rivers, and leveling of hills and mountains.</a:t>
            </a:r>
          </a:p>
          <a:p>
            <a:endParaRPr lang="en-US" sz="2400" dirty="0"/>
          </a:p>
          <a:p>
            <a:pPr marL="914400" lvl="2" indent="0">
              <a:buNone/>
            </a:pPr>
            <a:r>
              <a:rPr lang="en-US" b="1" dirty="0" smtClean="0">
                <a:solidFill>
                  <a:schemeClr val="tx2">
                    <a:lumMod val="10000"/>
                  </a:schemeClr>
                </a:solidFill>
              </a:rPr>
              <a:t>Before……		</a:t>
            </a:r>
            <a:r>
              <a:rPr lang="en-US" dirty="0" smtClean="0"/>
              <a:t>	</a:t>
            </a:r>
            <a:r>
              <a:rPr lang="en-US" dirty="0" smtClean="0">
                <a:solidFill>
                  <a:schemeClr val="tx2">
                    <a:lumMod val="10000"/>
                  </a:schemeClr>
                </a:solidFill>
              </a:rPr>
              <a:t>	</a:t>
            </a:r>
            <a:r>
              <a:rPr lang="en-US" b="1" dirty="0" smtClean="0">
                <a:solidFill>
                  <a:schemeClr val="tx2">
                    <a:lumMod val="10000"/>
                  </a:schemeClr>
                </a:solidFill>
              </a:rPr>
              <a:t>After…….</a:t>
            </a:r>
          </a:p>
        </p:txBody>
      </p:sp>
    </p:spTree>
    <p:extLst>
      <p:ext uri="{BB962C8B-B14F-4D97-AF65-F5344CB8AC3E}">
        <p14:creationId xmlns:p14="http://schemas.microsoft.com/office/powerpoint/2010/main" val="4501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anim calcmode="lin" valueType="num">
                                      <p:cBhvr>
                                        <p:cTn id="8" dur="800" fill="hold"/>
                                        <p:tgtEl>
                                          <p:spTgt spid="4"/>
                                        </p:tgtEl>
                                        <p:attrNameLst>
                                          <p:attrName>ppt_x</p:attrName>
                                        </p:attrNameLst>
                                      </p:cBhvr>
                                      <p:tavLst>
                                        <p:tav tm="0">
                                          <p:val>
                                            <p:strVal val="#ppt_x"/>
                                          </p:val>
                                        </p:tav>
                                        <p:tav tm="100000">
                                          <p:val>
                                            <p:strVal val="#ppt_x"/>
                                          </p:val>
                                        </p:tav>
                                      </p:tavLst>
                                    </p:anim>
                                    <p:anim calcmode="lin" valueType="num">
                                      <p:cBhvr>
                                        <p:cTn id="9" dur="800" fill="hold"/>
                                        <p:tgtEl>
                                          <p:spTgt spid="4"/>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
                                        <p:tgtEl>
                                          <p:spTgt spid="5"/>
                                        </p:tgtEl>
                                      </p:cBhvr>
                                    </p:animEffect>
                                    <p:anim calcmode="lin" valueType="num">
                                      <p:cBhvr>
                                        <p:cTn id="15" dur="800" fill="hold"/>
                                        <p:tgtEl>
                                          <p:spTgt spid="5"/>
                                        </p:tgtEl>
                                        <p:attrNameLst>
                                          <p:attrName>ppt_x</p:attrName>
                                        </p:attrNameLst>
                                      </p:cBhvr>
                                      <p:tavLst>
                                        <p:tav tm="0">
                                          <p:val>
                                            <p:strVal val="#ppt_x"/>
                                          </p:val>
                                        </p:tav>
                                        <p:tav tm="100000">
                                          <p:val>
                                            <p:strVal val="#ppt_x"/>
                                          </p:val>
                                        </p:tav>
                                      </p:tavLst>
                                    </p:anim>
                                    <p:anim calcmode="lin" valueType="num">
                                      <p:cBhvr>
                                        <p:cTn id="16" dur="800" fill="hold"/>
                                        <p:tgtEl>
                                          <p:spTgt spid="5"/>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 Region Continued….</a:t>
            </a:r>
            <a:endParaRPr lang="en-US" dirty="0"/>
          </a:p>
        </p:txBody>
      </p:sp>
      <p:sp>
        <p:nvSpPr>
          <p:cNvPr id="3" name="Content Placeholder 2"/>
          <p:cNvSpPr>
            <a:spLocks noGrp="1"/>
          </p:cNvSpPr>
          <p:nvPr>
            <p:ph idx="1"/>
          </p:nvPr>
        </p:nvSpPr>
        <p:spPr>
          <a:xfrm>
            <a:off x="457200" y="1600200"/>
            <a:ext cx="4800600" cy="4800600"/>
          </a:xfrm>
        </p:spPr>
        <p:txBody>
          <a:bodyPr>
            <a:normAutofit fontScale="85000" lnSpcReduction="20000"/>
          </a:bodyPr>
          <a:lstStyle/>
          <a:p>
            <a:r>
              <a:rPr lang="en-US" dirty="0" smtClean="0"/>
              <a:t>Agriculture is important.</a:t>
            </a:r>
          </a:p>
          <a:p>
            <a:endParaRPr lang="en-US" dirty="0"/>
          </a:p>
          <a:p>
            <a:r>
              <a:rPr lang="en-US" dirty="0" smtClean="0">
                <a:solidFill>
                  <a:srgbClr val="FFFF00"/>
                </a:solidFill>
              </a:rPr>
              <a:t>Major cash crops are tobacco and Christmas trees.</a:t>
            </a:r>
          </a:p>
          <a:p>
            <a:endParaRPr lang="en-US" dirty="0"/>
          </a:p>
          <a:p>
            <a:r>
              <a:rPr lang="en-US" dirty="0" smtClean="0"/>
              <a:t>Cash Crops: crop grown to sell for profit.</a:t>
            </a:r>
          </a:p>
          <a:p>
            <a:endParaRPr lang="en-US" dirty="0"/>
          </a:p>
          <a:p>
            <a:r>
              <a:rPr lang="en-US" dirty="0" smtClean="0">
                <a:solidFill>
                  <a:srgbClr val="FFFF00"/>
                </a:solidFill>
              </a:rPr>
              <a:t>Mining, logging, and tree farming are major contributors to the economy of the mountains.</a:t>
            </a:r>
            <a:endParaRPr lang="en-US" dirty="0">
              <a:solidFill>
                <a:srgbClr val="FFFF00"/>
              </a:solidFill>
            </a:endParaRPr>
          </a:p>
        </p:txBody>
      </p:sp>
      <p:pic>
        <p:nvPicPr>
          <p:cNvPr id="4" name="Picture 7" descr="christmas tree farm"/>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l="12445" t="9077" b="25107"/>
          <a:stretch>
            <a:fillRect/>
          </a:stretch>
        </p:blipFill>
        <p:spPr bwMode="auto">
          <a:xfrm>
            <a:off x="5291870" y="1330569"/>
            <a:ext cx="3768969" cy="221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very county sign"/>
          <p:cNvPicPr>
            <a:picLocks noChangeAspect="1" noChangeArrowheads="1"/>
          </p:cNvPicPr>
          <p:nvPr/>
        </p:nvPicPr>
        <p:blipFill>
          <a:blip r:embed="rId3">
            <a:extLst>
              <a:ext uri="{28A0092B-C50C-407E-A947-70E740481C1C}">
                <a14:useLocalDpi xmlns:a14="http://schemas.microsoft.com/office/drawing/2010/main" val="0"/>
              </a:ext>
            </a:extLst>
          </a:blip>
          <a:srcRect l="16072"/>
          <a:stretch>
            <a:fillRect/>
          </a:stretch>
        </p:blipFill>
        <p:spPr bwMode="auto">
          <a:xfrm>
            <a:off x="5375031" y="3886200"/>
            <a:ext cx="3685808" cy="270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57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6" y="0"/>
            <a:ext cx="8229600" cy="1143000"/>
          </a:xfrm>
        </p:spPr>
        <p:txBody>
          <a:bodyPr/>
          <a:lstStyle/>
          <a:p>
            <a:r>
              <a:rPr lang="en-US" dirty="0" smtClean="0">
                <a:solidFill>
                  <a:srgbClr val="FFFF00"/>
                </a:solidFill>
              </a:rPr>
              <a:t>Tourism</a:t>
            </a:r>
            <a:endParaRPr lang="en-US" dirty="0">
              <a:solidFill>
                <a:srgbClr val="FFFF00"/>
              </a:solidFill>
            </a:endParaRPr>
          </a:p>
        </p:txBody>
      </p:sp>
      <p:sp>
        <p:nvSpPr>
          <p:cNvPr id="3" name="Content Placeholder 2"/>
          <p:cNvSpPr>
            <a:spLocks noGrp="1"/>
          </p:cNvSpPr>
          <p:nvPr>
            <p:ph idx="1"/>
          </p:nvPr>
        </p:nvSpPr>
        <p:spPr>
          <a:xfrm>
            <a:off x="342899" y="1143000"/>
            <a:ext cx="8229600" cy="1752599"/>
          </a:xfrm>
        </p:spPr>
        <p:txBody>
          <a:bodyPr>
            <a:normAutofit fontScale="70000" lnSpcReduction="20000"/>
          </a:bodyPr>
          <a:lstStyle/>
          <a:p>
            <a:r>
              <a:rPr lang="en-US" dirty="0" smtClean="0">
                <a:solidFill>
                  <a:srgbClr val="FFFF00"/>
                </a:solidFill>
              </a:rPr>
              <a:t>The most important way the region makes money.</a:t>
            </a:r>
          </a:p>
          <a:p>
            <a:endParaRPr lang="en-US" dirty="0"/>
          </a:p>
          <a:p>
            <a:r>
              <a:rPr lang="en-US" dirty="0" smtClean="0"/>
              <a:t>People visit here for the Blue Ridge Parkway, Appalachian Trail, Skiing, Mining, Hiking, Arts and Crafts, Music and to get away from the city.</a:t>
            </a:r>
            <a:endParaRPr lang="en-US" dirty="0"/>
          </a:p>
        </p:txBody>
      </p:sp>
      <p:pic>
        <p:nvPicPr>
          <p:cNvPr id="4" name="Picture 3" descr="grandfather mt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899" y="3156585"/>
            <a:ext cx="2696955" cy="182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randon hebron rock colo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077" y="3043206"/>
            <a:ext cx="2827923" cy="191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sherman's village at linville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89" y="5005754"/>
            <a:ext cx="2722966" cy="184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inville caverns 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1344" y="4994031"/>
            <a:ext cx="2742656" cy="185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himney Rock P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6097" y="4973576"/>
            <a:ext cx="2707131" cy="189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skiing2_vn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6097" y="3043206"/>
            <a:ext cx="2433025" cy="193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91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7"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0-#ppt_w/2"/>
                                          </p:val>
                                        </p:tav>
                                        <p:tav tm="100000">
                                          <p:val>
                                            <p:strVal val="#ppt_x"/>
                                          </p:val>
                                        </p:tav>
                                      </p:tavLst>
                                    </p:anim>
                                    <p:anim calcmode="lin" valueType="num">
                                      <p:cBhvr additive="base">
                                        <p:cTn id="13" dur="3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ppt_x"/>
                                          </p:val>
                                        </p:tav>
                                        <p:tav tm="100000">
                                          <p:val>
                                            <p:strVal val="#ppt_x"/>
                                          </p:val>
                                        </p:tav>
                                      </p:tavLst>
                                    </p:anim>
                                    <p:anim calcmode="lin" valueType="num">
                                      <p:cBhvr additive="base">
                                        <p:cTn id="18" dur="30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9000"/>
                            </p:stCondLst>
                            <p:childTnLst>
                              <p:par>
                                <p:cTn id="20" presetID="7"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3000" fill="hold"/>
                                        <p:tgtEl>
                                          <p:spTgt spid="8"/>
                                        </p:tgtEl>
                                        <p:attrNameLst>
                                          <p:attrName>ppt_x</p:attrName>
                                        </p:attrNameLst>
                                      </p:cBhvr>
                                      <p:tavLst>
                                        <p:tav tm="0">
                                          <p:val>
                                            <p:strVal val="1+#ppt_w/2"/>
                                          </p:val>
                                        </p:tav>
                                        <p:tav tm="100000">
                                          <p:val>
                                            <p:strVal val="#ppt_x"/>
                                          </p:val>
                                        </p:tav>
                                      </p:tavLst>
                                    </p:anim>
                                    <p:anim calcmode="lin" valueType="num">
                                      <p:cBhvr additive="base">
                                        <p:cTn id="23" dur="3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3000" fill="hold"/>
                                        <p:tgtEl>
                                          <p:spTgt spid="7"/>
                                        </p:tgtEl>
                                        <p:attrNameLst>
                                          <p:attrName>ppt_x</p:attrName>
                                        </p:attrNameLst>
                                      </p:cBhvr>
                                      <p:tavLst>
                                        <p:tav tm="0">
                                          <p:val>
                                            <p:strVal val="1+#ppt_w/2"/>
                                          </p:val>
                                        </p:tav>
                                        <p:tav tm="100000">
                                          <p:val>
                                            <p:strVal val="#ppt_x"/>
                                          </p:val>
                                        </p:tav>
                                      </p:tavLst>
                                    </p:anim>
                                    <p:anim calcmode="lin" valueType="num">
                                      <p:cBhvr additive="base">
                                        <p:cTn id="28" dur="30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14" presetClass="entr" presetSubtype="1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dirty="0" smtClean="0">
                <a:solidFill>
                  <a:srgbClr val="FFFF00"/>
                </a:solidFill>
              </a:rPr>
              <a:t>Biltmore House</a:t>
            </a:r>
            <a:endParaRPr lang="en-US" dirty="0">
              <a:solidFill>
                <a:srgbClr val="FFFF00"/>
              </a:solidFill>
            </a:endParaRPr>
          </a:p>
        </p:txBody>
      </p:sp>
      <p:sp>
        <p:nvSpPr>
          <p:cNvPr id="3" name="Content Placeholder 2"/>
          <p:cNvSpPr>
            <a:spLocks noGrp="1"/>
          </p:cNvSpPr>
          <p:nvPr>
            <p:ph idx="1"/>
          </p:nvPr>
        </p:nvSpPr>
        <p:spPr>
          <a:xfrm>
            <a:off x="381000" y="1295400"/>
            <a:ext cx="6248400" cy="5105400"/>
          </a:xfrm>
        </p:spPr>
        <p:txBody>
          <a:bodyPr>
            <a:noAutofit/>
          </a:bodyPr>
          <a:lstStyle/>
          <a:p>
            <a:r>
              <a:rPr lang="en-US" sz="2000" dirty="0" smtClean="0"/>
              <a:t>Built on 8,000 acres.</a:t>
            </a:r>
          </a:p>
          <a:p>
            <a:r>
              <a:rPr lang="en-US" sz="2000" dirty="0" smtClean="0"/>
              <a:t>Built by George Vanderbilt</a:t>
            </a:r>
          </a:p>
          <a:p>
            <a:r>
              <a:rPr lang="en-US" sz="2000" dirty="0" smtClean="0"/>
              <a:t>Completed in 1895</a:t>
            </a:r>
          </a:p>
          <a:p>
            <a:r>
              <a:rPr lang="en-US" sz="2000" dirty="0" smtClean="0"/>
              <a:t>250 room mansion</a:t>
            </a:r>
          </a:p>
          <a:p>
            <a:r>
              <a:rPr lang="en-US" sz="2000" dirty="0" smtClean="0"/>
              <a:t>Modeled after a French Chateau</a:t>
            </a:r>
          </a:p>
          <a:p>
            <a:r>
              <a:rPr lang="en-US" sz="2000" dirty="0" smtClean="0"/>
              <a:t>Today the estate encompasses                                                                          the house, gardens, restaurants,                                                                       gift shops, inn, and winery.</a:t>
            </a:r>
          </a:p>
          <a:p>
            <a:endParaRPr lang="en-US" sz="2000" dirty="0" smtClean="0"/>
          </a:p>
          <a:p>
            <a:endParaRPr lang="en-US" sz="2000" dirty="0"/>
          </a:p>
          <a:p>
            <a:r>
              <a:rPr lang="en-US" sz="2000" dirty="0" smtClean="0"/>
              <a:t>Biltmore House is located in Asheville, NC </a:t>
            </a:r>
            <a:r>
              <a:rPr lang="en-US" sz="2000" dirty="0" smtClean="0">
                <a:solidFill>
                  <a:srgbClr val="FFFF00"/>
                </a:solidFill>
              </a:rPr>
              <a:t>was built as a vacation home for the Vanderbilt Family </a:t>
            </a:r>
            <a:r>
              <a:rPr lang="en-US" sz="2000" dirty="0" smtClean="0"/>
              <a:t>to get away from the summer heat of New York City.</a:t>
            </a:r>
          </a:p>
          <a:p>
            <a:endParaRPr lang="en-US" sz="2000" dirty="0"/>
          </a:p>
        </p:txBody>
      </p:sp>
      <p:pic>
        <p:nvPicPr>
          <p:cNvPr id="4" name="Picture 9" descr="DSC0114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950058"/>
            <a:ext cx="4516315" cy="304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DSC01163.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432" y="3986316"/>
            <a:ext cx="2144969" cy="28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70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Location</a:t>
            </a:r>
            <a:endParaRPr lang="en-US" sz="5400" b="1" dirty="0">
              <a:solidFill>
                <a:srgbClr val="FFFF00"/>
              </a:solidFill>
            </a:endParaRPr>
          </a:p>
        </p:txBody>
      </p:sp>
      <p:sp>
        <p:nvSpPr>
          <p:cNvPr id="3" name="Content Placeholder 2"/>
          <p:cNvSpPr>
            <a:spLocks noGrp="1"/>
          </p:cNvSpPr>
          <p:nvPr>
            <p:ph idx="1"/>
          </p:nvPr>
        </p:nvSpPr>
        <p:spPr/>
        <p:txBody>
          <a:bodyPr>
            <a:normAutofit/>
          </a:bodyPr>
          <a:lstStyle/>
          <a:p>
            <a:r>
              <a:rPr lang="en-US" sz="2400" dirty="0" smtClean="0">
                <a:solidFill>
                  <a:srgbClr val="FFFF00"/>
                </a:solidFill>
              </a:rPr>
              <a:t>North Carolina’s Relative Location is                                           the Southeastern United States</a:t>
            </a:r>
          </a:p>
          <a:p>
            <a:endParaRPr lang="en-US" sz="2400" dirty="0"/>
          </a:p>
          <a:p>
            <a:r>
              <a:rPr lang="en-US" sz="2400" dirty="0" smtClean="0"/>
              <a:t>Relative location: close to something</a:t>
            </a:r>
          </a:p>
          <a:p>
            <a:endParaRPr lang="en-US" sz="2400" dirty="0">
              <a:solidFill>
                <a:srgbClr val="FFFF00"/>
              </a:solidFill>
            </a:endParaRPr>
          </a:p>
          <a:p>
            <a:r>
              <a:rPr lang="en-US" sz="2400" dirty="0" smtClean="0">
                <a:solidFill>
                  <a:srgbClr val="FFFF00"/>
                </a:solidFill>
              </a:rPr>
              <a:t>North Carolina’s Absolute location is 34 degrees North Latitude and 75 degrees to 84 degrees West longitude</a:t>
            </a:r>
          </a:p>
          <a:p>
            <a:endParaRPr lang="en-US" sz="2400" dirty="0"/>
          </a:p>
          <a:p>
            <a:r>
              <a:rPr lang="en-US" sz="2400" dirty="0" smtClean="0"/>
              <a:t>Absolute location: an exact location</a:t>
            </a:r>
            <a:endParaRPr lang="en-US" sz="2400" dirty="0"/>
          </a:p>
        </p:txBody>
      </p:sp>
      <p:pic>
        <p:nvPicPr>
          <p:cNvPr id="4" name="Picture 10" descr="lat_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724400"/>
            <a:ext cx="331946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ap_us_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1600"/>
            <a:ext cx="3200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8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 of North Carolina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Mountains</a:t>
            </a:r>
          </a:p>
          <a:p>
            <a:r>
              <a:rPr lang="en-US" dirty="0" smtClean="0"/>
              <a:t>Piedmont</a:t>
            </a:r>
          </a:p>
          <a:p>
            <a:r>
              <a:rPr lang="en-US" dirty="0" smtClean="0"/>
              <a:t>Coastal Plains</a:t>
            </a:r>
          </a:p>
          <a:p>
            <a:r>
              <a:rPr lang="en-US" dirty="0" smtClean="0"/>
              <a:t>Tidewater</a:t>
            </a:r>
          </a:p>
          <a:p>
            <a:endParaRPr lang="en-US" dirty="0"/>
          </a:p>
          <a:p>
            <a:pPr marL="0" indent="0">
              <a:buNone/>
            </a:pPr>
            <a:r>
              <a:rPr lang="en-US" dirty="0" smtClean="0">
                <a:solidFill>
                  <a:srgbClr val="FFFF00"/>
                </a:solidFill>
              </a:rPr>
              <a:t>Fall Line: an imaginary line that runs through NC</a:t>
            </a:r>
            <a:r>
              <a:rPr lang="en-US" dirty="0" smtClean="0"/>
              <a:t>, that marks where falls are first found on rivers.  These lines separate the different regions.</a:t>
            </a:r>
          </a:p>
          <a:p>
            <a:pPr marL="0" indent="0">
              <a:buNone/>
            </a:pPr>
            <a:endParaRPr lang="en-US" dirty="0"/>
          </a:p>
          <a:p>
            <a:pPr marL="0" indent="0">
              <a:buNone/>
            </a:pPr>
            <a:r>
              <a:rPr lang="en-US" dirty="0" smtClean="0">
                <a:solidFill>
                  <a:srgbClr val="FFFF00"/>
                </a:solidFill>
              </a:rPr>
              <a:t>North Carolina covers over 53,000 square miles and is about the size of England.</a:t>
            </a:r>
            <a:endParaRPr lang="en-US" dirty="0">
              <a:solidFill>
                <a:srgbClr val="FFFF00"/>
              </a:solidFill>
            </a:endParaRPr>
          </a:p>
        </p:txBody>
      </p:sp>
    </p:spTree>
    <p:extLst>
      <p:ext uri="{BB962C8B-B14F-4D97-AF65-F5344CB8AC3E}">
        <p14:creationId xmlns:p14="http://schemas.microsoft.com/office/powerpoint/2010/main" val="267241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Tidewater Region</a:t>
            </a:r>
            <a:endParaRPr lang="en-US" sz="5400" b="1" dirty="0">
              <a:solidFill>
                <a:srgbClr val="FFFF00"/>
              </a:solidFill>
            </a:endParaRPr>
          </a:p>
        </p:txBody>
      </p:sp>
      <p:sp>
        <p:nvSpPr>
          <p:cNvPr id="3" name="Content Placeholder 2"/>
          <p:cNvSpPr>
            <a:spLocks noGrp="1"/>
          </p:cNvSpPr>
          <p:nvPr>
            <p:ph idx="1"/>
          </p:nvPr>
        </p:nvSpPr>
        <p:spPr>
          <a:xfrm>
            <a:off x="457200" y="1600200"/>
            <a:ext cx="5486400" cy="4525963"/>
          </a:xfrm>
        </p:spPr>
        <p:txBody>
          <a:bodyPr>
            <a:normAutofit fontScale="92500" lnSpcReduction="20000"/>
          </a:bodyPr>
          <a:lstStyle/>
          <a:p>
            <a:r>
              <a:rPr lang="en-US" sz="2400" dirty="0" smtClean="0"/>
              <a:t>Is a series of islands called                    </a:t>
            </a:r>
            <a:r>
              <a:rPr lang="en-US" sz="2400" dirty="0" smtClean="0">
                <a:solidFill>
                  <a:srgbClr val="FFFF00"/>
                </a:solidFill>
              </a:rPr>
              <a:t>“Outer Banks”</a:t>
            </a:r>
          </a:p>
          <a:p>
            <a:endParaRPr lang="en-US" sz="2400" dirty="0" smtClean="0"/>
          </a:p>
          <a:p>
            <a:r>
              <a:rPr lang="en-US" sz="2400" dirty="0" smtClean="0"/>
              <a:t>Part of these islands that jut out              into the ocean are called capes</a:t>
            </a:r>
          </a:p>
          <a:p>
            <a:endParaRPr lang="en-US" sz="2400" dirty="0" smtClean="0"/>
          </a:p>
          <a:p>
            <a:r>
              <a:rPr lang="en-US" sz="2400" dirty="0" smtClean="0">
                <a:solidFill>
                  <a:srgbClr val="FFFF00"/>
                </a:solidFill>
              </a:rPr>
              <a:t>Capes: part of the  coast that juts out into the ocean.</a:t>
            </a:r>
          </a:p>
          <a:p>
            <a:endParaRPr lang="en-US" sz="2400" dirty="0" smtClean="0"/>
          </a:p>
          <a:p>
            <a:r>
              <a:rPr lang="en-US" sz="2400" dirty="0" smtClean="0">
                <a:solidFill>
                  <a:srgbClr val="FFFF00"/>
                </a:solidFill>
              </a:rPr>
              <a:t>There are 3 capes in                                North Carolina</a:t>
            </a:r>
          </a:p>
          <a:p>
            <a:pPr marL="0" indent="0">
              <a:buNone/>
            </a:pPr>
            <a:r>
              <a:rPr lang="en-US" sz="2400" dirty="0" smtClean="0">
                <a:solidFill>
                  <a:srgbClr val="FFFF00"/>
                </a:solidFill>
              </a:rPr>
              <a:t>      1 .Cape Fear</a:t>
            </a:r>
          </a:p>
          <a:p>
            <a:pPr marL="0" indent="0">
              <a:buNone/>
            </a:pPr>
            <a:r>
              <a:rPr lang="en-US" sz="2400" dirty="0" smtClean="0">
                <a:solidFill>
                  <a:srgbClr val="FFFF00"/>
                </a:solidFill>
              </a:rPr>
              <a:t>      2. Cape Lookout</a:t>
            </a:r>
          </a:p>
          <a:p>
            <a:pPr marL="0" indent="0">
              <a:buNone/>
            </a:pPr>
            <a:r>
              <a:rPr lang="en-US" sz="2400" dirty="0" smtClean="0">
                <a:solidFill>
                  <a:srgbClr val="FFFF00"/>
                </a:solidFill>
              </a:rPr>
              <a:t>      3. Cape Hatteras</a:t>
            </a:r>
            <a:endParaRPr lang="en-US" sz="2400" dirty="0">
              <a:solidFill>
                <a:srgbClr val="FFFF00"/>
              </a:solidFill>
            </a:endParaRPr>
          </a:p>
        </p:txBody>
      </p:sp>
      <p:pic>
        <p:nvPicPr>
          <p:cNvPr id="4" name="Picture 11" descr="ho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42394"/>
            <a:ext cx="2170463" cy="147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The Outer Banks from Space, North Carlol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548" y="1542394"/>
            <a:ext cx="2096738" cy="211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oldba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4191000"/>
            <a:ext cx="16319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ape%20Lookout%20Lighthouse%20Small"/>
          <p:cNvPicPr>
            <a:picLocks noChangeAspect="1" noChangeArrowheads="1"/>
          </p:cNvPicPr>
          <p:nvPr/>
        </p:nvPicPr>
        <p:blipFill>
          <a:blip r:embed="rId5">
            <a:extLst>
              <a:ext uri="{28A0092B-C50C-407E-A947-70E740481C1C}">
                <a14:useLocalDpi xmlns:a14="http://schemas.microsoft.com/office/drawing/2010/main" val="0"/>
              </a:ext>
            </a:extLst>
          </a:blip>
          <a:srcRect b="11267"/>
          <a:stretch>
            <a:fillRect/>
          </a:stretch>
        </p:blipFill>
        <p:spPr bwMode="auto">
          <a:xfrm>
            <a:off x="5194300" y="4191000"/>
            <a:ext cx="1803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travel_lighthouses"/>
          <p:cNvPicPr>
            <a:picLocks noChangeAspect="1" noChangeArrowheads="1"/>
          </p:cNvPicPr>
          <p:nvPr/>
        </p:nvPicPr>
        <p:blipFill>
          <a:blip r:embed="rId6">
            <a:extLst>
              <a:ext uri="{28A0092B-C50C-407E-A947-70E740481C1C}">
                <a14:useLocalDpi xmlns:a14="http://schemas.microsoft.com/office/drawing/2010/main" val="0"/>
              </a:ext>
            </a:extLst>
          </a:blip>
          <a:srcRect l="10909" r="5455" b="10176"/>
          <a:stretch>
            <a:fillRect/>
          </a:stretch>
        </p:blipFill>
        <p:spPr bwMode="auto">
          <a:xfrm>
            <a:off x="7170738" y="4191000"/>
            <a:ext cx="1752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8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Tidewater Continued…</a:t>
            </a:r>
            <a:endParaRPr lang="en-US" b="1" dirty="0"/>
          </a:p>
        </p:txBody>
      </p:sp>
      <p:sp>
        <p:nvSpPr>
          <p:cNvPr id="3" name="Content Placeholder 2"/>
          <p:cNvSpPr>
            <a:spLocks noGrp="1"/>
          </p:cNvSpPr>
          <p:nvPr>
            <p:ph idx="1"/>
          </p:nvPr>
        </p:nvSpPr>
        <p:spPr>
          <a:xfrm>
            <a:off x="457200" y="1600200"/>
            <a:ext cx="5715000" cy="4525963"/>
          </a:xfrm>
        </p:spPr>
        <p:txBody>
          <a:bodyPr>
            <a:noAutofit/>
          </a:bodyPr>
          <a:lstStyle/>
          <a:p>
            <a:r>
              <a:rPr lang="en-US" sz="2000" dirty="0" smtClean="0">
                <a:solidFill>
                  <a:srgbClr val="FFFF00"/>
                </a:solidFill>
              </a:rPr>
              <a:t>Capes are characterized by shallow water.</a:t>
            </a:r>
          </a:p>
          <a:p>
            <a:endParaRPr lang="en-US" sz="2000" dirty="0" smtClean="0">
              <a:solidFill>
                <a:srgbClr val="FFFF00"/>
              </a:solidFill>
            </a:endParaRPr>
          </a:p>
          <a:p>
            <a:r>
              <a:rPr lang="en-US" sz="2000" dirty="0" smtClean="0"/>
              <a:t>Many ships have run aground near Cape Hatteras</a:t>
            </a:r>
          </a:p>
          <a:p>
            <a:endParaRPr lang="en-US" sz="2000" dirty="0" smtClean="0"/>
          </a:p>
          <a:p>
            <a:r>
              <a:rPr lang="en-US" sz="2000" dirty="0" smtClean="0"/>
              <a:t>It is known as the </a:t>
            </a:r>
            <a:r>
              <a:rPr lang="en-US" sz="2000" dirty="0" smtClean="0">
                <a:solidFill>
                  <a:srgbClr val="FFFF00"/>
                </a:solidFill>
              </a:rPr>
              <a:t>“Graveyard of the Atlantic”</a:t>
            </a:r>
          </a:p>
          <a:p>
            <a:endParaRPr lang="en-US" sz="2000" dirty="0" smtClean="0">
              <a:solidFill>
                <a:srgbClr val="FFFF00"/>
              </a:solidFill>
            </a:endParaRPr>
          </a:p>
          <a:p>
            <a:r>
              <a:rPr lang="en-US" sz="2000" dirty="0" smtClean="0"/>
              <a:t>This area still remains known for its beauty and isolation</a:t>
            </a:r>
          </a:p>
          <a:p>
            <a:endParaRPr lang="en-US" sz="2000" dirty="0" smtClean="0"/>
          </a:p>
          <a:p>
            <a:r>
              <a:rPr lang="en-US" sz="2000" dirty="0" smtClean="0"/>
              <a:t>The Outer Banks “Barrier Islands” have many inlets</a:t>
            </a:r>
          </a:p>
          <a:p>
            <a:endParaRPr lang="en-US" sz="2000" dirty="0" smtClean="0"/>
          </a:p>
          <a:p>
            <a:r>
              <a:rPr lang="en-US" sz="2000" dirty="0" smtClean="0">
                <a:solidFill>
                  <a:srgbClr val="FFFF00"/>
                </a:solidFill>
              </a:rPr>
              <a:t>Inlet: a break in a barrier island that allows ocean water to come in and out.</a:t>
            </a:r>
            <a:endParaRPr lang="en-US" sz="2000" dirty="0">
              <a:solidFill>
                <a:srgbClr val="FFFF00"/>
              </a:solidFill>
            </a:endParaRPr>
          </a:p>
        </p:txBody>
      </p:sp>
      <p:pic>
        <p:nvPicPr>
          <p:cNvPr id="4" name="Picture 1034" descr="Cape Hatteras light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44" y="1371600"/>
            <a:ext cx="2772913" cy="349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42" descr="Oregon_Inlet_Outer_Banks_NC_Pea_Island_8-26-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7760" y="4870938"/>
            <a:ext cx="2995898" cy="175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3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r>
              <a:rPr lang="en-US" sz="7200" dirty="0" smtClean="0"/>
              <a:t>These maps show the many recorded ship wrecks and reefs located on the coast of North Carolina.</a:t>
            </a:r>
            <a:endParaRPr lang="en-US" sz="7200" dirty="0"/>
          </a:p>
        </p:txBody>
      </p:sp>
    </p:spTree>
    <p:extLst>
      <p:ext uri="{BB962C8B-B14F-4D97-AF65-F5344CB8AC3E}">
        <p14:creationId xmlns:p14="http://schemas.microsoft.com/office/powerpoint/2010/main" val="42557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ATTERAS_shipwre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3663"/>
            <a:ext cx="6705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145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1263</Words>
  <Application>Microsoft Office PowerPoint</Application>
  <PresentationFormat>On-screen Show (4:3)</PresentationFormat>
  <Paragraphs>216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Geography of North Carolina</vt:lpstr>
      <vt:lpstr>Geography</vt:lpstr>
      <vt:lpstr>Human-Environmental interaction</vt:lpstr>
      <vt:lpstr>Location</vt:lpstr>
      <vt:lpstr>Regions of North Carolina</vt:lpstr>
      <vt:lpstr>Tidewater Region</vt:lpstr>
      <vt:lpstr>Tidewater Continued…</vt:lpstr>
      <vt:lpstr>PowerPoint Presentation</vt:lpstr>
      <vt:lpstr>PowerPoint Presentation</vt:lpstr>
      <vt:lpstr>PowerPoint Presentation</vt:lpstr>
      <vt:lpstr>PowerPoint Presentation</vt:lpstr>
      <vt:lpstr>PowerPoint Presentation</vt:lpstr>
      <vt:lpstr>PowerPoint Presentation</vt:lpstr>
      <vt:lpstr>Tryon Palace</vt:lpstr>
      <vt:lpstr>Coastal Plain Region</vt:lpstr>
      <vt:lpstr>PowerPoint Presentation</vt:lpstr>
      <vt:lpstr>PowerPoint Presentation</vt:lpstr>
      <vt:lpstr>Coastal Plain Continued.</vt:lpstr>
      <vt:lpstr>Coastal Plain Continued</vt:lpstr>
      <vt:lpstr>Tobacco Towns</vt:lpstr>
      <vt:lpstr>Piedmont Region</vt:lpstr>
      <vt:lpstr>Geography of the region</vt:lpstr>
      <vt:lpstr>Piedmont Region Continued……</vt:lpstr>
      <vt:lpstr>Kudzu</vt:lpstr>
      <vt:lpstr>Evolution of the Piedmont</vt:lpstr>
      <vt:lpstr>Piedmont Region Continued….</vt:lpstr>
      <vt:lpstr>College Education</vt:lpstr>
      <vt:lpstr>Mountain Region</vt:lpstr>
      <vt:lpstr>Cherokee Indian Reservation</vt:lpstr>
      <vt:lpstr>Mountain Region Continued….</vt:lpstr>
      <vt:lpstr>Tourism</vt:lpstr>
      <vt:lpstr>Biltmore House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of North Carolina</dc:title>
  <dc:creator>Joshua Condry</dc:creator>
  <cp:lastModifiedBy>Joshua Condry</cp:lastModifiedBy>
  <cp:revision>19</cp:revision>
  <dcterms:created xsi:type="dcterms:W3CDTF">2016-09-18T21:08:38Z</dcterms:created>
  <dcterms:modified xsi:type="dcterms:W3CDTF">2016-09-19T00:07:22Z</dcterms:modified>
</cp:coreProperties>
</file>