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98" r:id="rId26"/>
    <p:sldId id="281" r:id="rId27"/>
    <p:sldId id="282" r:id="rId28"/>
    <p:sldId id="283" r:id="rId29"/>
    <p:sldId id="284" r:id="rId30"/>
    <p:sldId id="285" r:id="rId31"/>
    <p:sldId id="300" r:id="rId32"/>
    <p:sldId id="301" r:id="rId33"/>
    <p:sldId id="302" r:id="rId34"/>
    <p:sldId id="303" r:id="rId35"/>
    <p:sldId id="304" r:id="rId36"/>
    <p:sldId id="305" r:id="rId37"/>
    <p:sldId id="286" r:id="rId38"/>
    <p:sldId id="28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1768-5749-4089-BD1D-A33FE3697D1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2DBC-F8BC-4264-8EAD-2117A277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5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1768-5749-4089-BD1D-A33FE3697D1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2DBC-F8BC-4264-8EAD-2117A277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7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1768-5749-4089-BD1D-A33FE3697D1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2DBC-F8BC-4264-8EAD-2117A277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7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1768-5749-4089-BD1D-A33FE3697D1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2DBC-F8BC-4264-8EAD-2117A277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7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1768-5749-4089-BD1D-A33FE3697D1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2DBC-F8BC-4264-8EAD-2117A277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7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1768-5749-4089-BD1D-A33FE3697D1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2DBC-F8BC-4264-8EAD-2117A277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6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1768-5749-4089-BD1D-A33FE3697D1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2DBC-F8BC-4264-8EAD-2117A277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6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1768-5749-4089-BD1D-A33FE3697D1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2DBC-F8BC-4264-8EAD-2117A277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9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1768-5749-4089-BD1D-A33FE3697D1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2DBC-F8BC-4264-8EAD-2117A277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6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1768-5749-4089-BD1D-A33FE3697D1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2DBC-F8BC-4264-8EAD-2117A277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8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1768-5749-4089-BD1D-A33FE3697D1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2DBC-F8BC-4264-8EAD-2117A277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2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C1768-5749-4089-BD1D-A33FE3697D1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2DBC-F8BC-4264-8EAD-2117A277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13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cre6Bt83OAhXKTSYKHcQdACEQjRwIBw&amp;url=http://www.rendezvousvoyageurs.ca/en/world/context/explorers.html&amp;psig=AFQjCNEVB-c_oAw9QoRa_G3dambgY6G-fQ&amp;ust=147169440135685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source=images&amp;cd=&amp;cad=rja&amp;uact=8&amp;ved=0ahUKEwjouYvKyMnOAhXIFR4KHWC2Dq8QjRwIBw&amp;url=http://homeschoolexplorations.com/native-america-study/&amp;psig=AFQjCNHMEOTLSSXSJ6ZeltNYsTZQl6gfiQ&amp;ust=147156167715831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ahistorical.org/collections-and-resources/virginia-history-explorer/early-images-virginia-indians-william-w-cole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encyclopediavirginia.org/2013/04/a-short-history-of-virginia-indians/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&amp;esrc=s&amp;source=images&amp;cd=&amp;cad=rja&amp;uact=8&amp;ved=0ahUKEwjlj6ubvM3OAhVCwiYKHfKAAlwQjRwIBw&amp;url=http://www.sagebrushgallery.com/bsk_maidu_cross.html&amp;bvm=bv.129759880,d.eWE&amp;psig=AFQjCNEXlaX-2BYAuK_ZFQ7ECu011oIPOQ&amp;ust=147169579146817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www.google.com/url?sa=i&amp;rct=j&amp;q=&amp;esrc=s&amp;source=images&amp;cd=&amp;cad=rja&amp;uact=8&amp;ved=0ahUKEwjlj6ubvM3OAhVCwiYKHfKAAlwQjRwIBw&amp;url=http://newsfromnativecalifornia.com/event/annual-basketweaver-gathering/&amp;bvm=bv.129759880,d.eWE&amp;psig=AFQjCNEXlaX-2BYAuK_ZFQ7ECu011oIPOQ&amp;ust=1471695791468177" TargetMode="Externa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uz5ycvc3OAhVESyYKHSFYBcsQjRwIBw&amp;url=http://www.sanders-studios.com/illustration/artpage/history/iroquoislonghouse.html&amp;bvm=bv.129759880,d.eWE&amp;psig=AFQjCNGVQxIlwMVjr8p2a9i5lDVCLz1j-Q&amp;ust=1471695934371935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ved=0ahUKEwjLus7mt83OAhXH7SYKHZVFBcIQjRwIBw&amp;url=http://www.nunatsiaqonline.ca/stories/article/98767_new_worlds_first_humans_may_have_come_via_high_arctic/&amp;bvm=bv.129759880,d.eWE&amp;psig=AFQjCNGMWuES8C2kvS6mor9OLbjrab7lfg&amp;ust=147169460848301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source=images&amp;cd=&amp;cad=rja&amp;uact=8&amp;ved=0ahUKEwjLus7mt83OAhXH7SYKHZVFBcIQjRwIBw&amp;url=http://www.dailymail.co.uk/sciencetech/article-3196817/It-humans-killed-mammoths-Spread-mankind-coincides-extinction-ice-age-beasts-claims-study.html&amp;bvm=bv.129759880,d.eWE&amp;psig=AFQjCNGMWuES8C2kvS6mor9OLbjrab7lfg&amp;ust=147169460848301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/url?sa=i&amp;rct=j&amp;q=&amp;source=imgres&amp;cd=&amp;cad=rja&amp;uact=8&amp;ved=0ahUKEwiW9P__n5rPAhWM5iYKHYZkDy0QjRwIBw&amp;url=http://thecolumbianexchange.weebly.com/&amp;psig=AFQjCNF-pUncgSnQq8g5t5Ef0jzvdH0bnA&amp;ust=147433392379624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rontierpartisans.com/6736/hunting-in-the-pleistocen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&amp;esrc=s&amp;source=images&amp;cd=&amp;cad=rja&amp;uact=8&amp;ved=&amp;url=http://www.mamnounas-salukis.de/hauptseiten/historie.html&amp;bvm=bv.129759880,d.eWE&amp;psig=AFQjCNFf4n3jWnHtFzeRXV-4_bzq-Ku7-w&amp;ust=1471694700787564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png"/><Relationship Id="rId7" Type="http://schemas.openxmlformats.org/officeDocument/2006/relationships/hyperlink" Target="https://www.google.com/url?sa=i&amp;rct=j&amp;q=&amp;esrc=s&amp;source=images&amp;cd=&amp;cad=rja&amp;uact=8&amp;ved=0ahUKEwjG7dqKwM3OAhWE6yYKHWLAAagQjRwIBw&amp;url=https://www.pinterest.com/explore/greek-gods/&amp;bvm=bv.129759880,d.eWE&amp;psig=AFQjCNFsqyX5YYZTK8igmgG9HlpzoB3hsA&amp;ust=1471696824380154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0" Type="http://schemas.openxmlformats.org/officeDocument/2006/relationships/image" Target="../media/image59.jpeg"/><Relationship Id="rId4" Type="http://schemas.openxmlformats.org/officeDocument/2006/relationships/image" Target="../media/image54.jpeg"/><Relationship Id="rId9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ved=0ahUKEwi2jbu_uc3OAhWCeCYKHYtLCiIQjRwIBw&amp;url=http://www.swfwmd.state.fl.us/education/watersheds/alafia/archaic-period&amp;bvm=bv.129759880,d.eWE&amp;psig=AFQjCNHYrCHJOXGlEZiRSpjoTgJwJAidtA&amp;ust=147169506392959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0ahUKEwi2jbu_uc3OAhWCeCYKHYtLCiIQjRwIBw&amp;url=http://ayushchokshi2001.weebly.com/paleo.html&amp;bvm=bv.129759880,d.eWE&amp;psig=AFQjCNHYrCHJOXGlEZiRSpjoTgJwJAidtA&amp;ust=1471695063929593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source=images&amp;cd=&amp;cad=rja&amp;uact=8&amp;ved=0ahUKEwi2jbu_uc3OAhWCeCYKHYtLCiIQjRwIBw&amp;url=http://www.pbchistoryonline.org/page/tequesta&amp;bvm=bv.129759880,d.eWE&amp;psig=AFQjCNHYrCHJOXGlEZiRSpjoTgJwJAidtA&amp;ust=147169506392959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source=images&amp;cd=&amp;cad=rja&amp;uact=8&amp;ved=0ahUKEwiX1uyUus3OAhVLOiYKHYldCgEQjRwIBw&amp;url=http://www.museum.state.il.us/ismsites/main/gallery2/main.php?g2_itemId%3D588&amp;bvm=bv.129759880,d.eWE&amp;psig=AFQjCNGKyW4FESBQsv2V-UStrscUfweZKw&amp;ust=147169524131807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Native Americans and Early Explorers in North Carolina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57625"/>
            <a:ext cx="3252788" cy="210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rendezvousvoyageurs.ca/en/i/u_co_exp_explorateu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57625"/>
            <a:ext cx="2983673" cy="21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"/>
            <a:ext cx="5257800" cy="171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62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homeschoolexplorations.com/wp-content/uploads/2016/07/Map__native_populations__end_of_the_15th_century___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58"/>
            <a:ext cx="9394452" cy="680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FF00"/>
                </a:solidFill>
              </a:rPr>
              <a:t>Algonquin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Language spoken by groups along the coast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groups included the Chowanoc, the Pasquotank, and the Waccamaw.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Tribes depended on fish, fruits, and vegetables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The paintings of John White of the Lost Colony feature the Algonquin.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5" y="404153"/>
            <a:ext cx="3352800" cy="250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58" y="404153"/>
            <a:ext cx="28765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70" y="404153"/>
            <a:ext cx="2889738" cy="276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age result for john white and nativ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2466"/>
            <a:ext cx="3352800" cy="285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blog.encyclopediavirginia.org/files/2013/04/incolarum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1" y="3429000"/>
            <a:ext cx="2495550" cy="310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vahistorical.org/sites/default/files/uploads/VHE_EarlyImagesAmericanIndians_sundry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588" y="4018052"/>
            <a:ext cx="3257550" cy="251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4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The Tuscarora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4267200" cy="4876800"/>
          </a:xfrm>
        </p:spPr>
        <p:txBody>
          <a:bodyPr>
            <a:noAutofit/>
          </a:bodyPr>
          <a:lstStyle/>
          <a:p>
            <a:r>
              <a:rPr lang="en-US" sz="2300" dirty="0" smtClean="0">
                <a:solidFill>
                  <a:srgbClr val="FFFF00"/>
                </a:solidFill>
              </a:rPr>
              <a:t>Lived on the Coastal Plain, along the Neuse and Tar Rivers.</a:t>
            </a:r>
          </a:p>
          <a:p>
            <a:endParaRPr lang="en-US" sz="2300" dirty="0">
              <a:solidFill>
                <a:srgbClr val="FFFF00"/>
              </a:solidFill>
            </a:endParaRPr>
          </a:p>
          <a:p>
            <a:r>
              <a:rPr lang="en-US" sz="2300" dirty="0" smtClean="0"/>
              <a:t>Used hemp to make rope and binding cord.</a:t>
            </a:r>
            <a:r>
              <a:rPr lang="en-US" sz="2300" dirty="0" smtClean="0">
                <a:solidFill>
                  <a:srgbClr val="FFFF00"/>
                </a:solidFill>
              </a:rPr>
              <a:t>  The name means “hemp gatherers.”</a:t>
            </a:r>
          </a:p>
          <a:p>
            <a:endParaRPr lang="en-US" sz="2300" dirty="0"/>
          </a:p>
          <a:p>
            <a:r>
              <a:rPr lang="en-US" sz="2300" dirty="0" smtClean="0"/>
              <a:t>Were connected to the Iroquois nation of New York.</a:t>
            </a:r>
          </a:p>
          <a:p>
            <a:endParaRPr lang="en-US" sz="2300" dirty="0">
              <a:solidFill>
                <a:srgbClr val="FFFF00"/>
              </a:solidFill>
            </a:endParaRPr>
          </a:p>
          <a:p>
            <a:r>
              <a:rPr lang="en-US" sz="2300" dirty="0" smtClean="0">
                <a:solidFill>
                  <a:srgbClr val="FFFF00"/>
                </a:solidFill>
              </a:rPr>
              <a:t>Laced infants to a board to insure correct posture, resulting in well-shaped limbs.</a:t>
            </a:r>
          </a:p>
        </p:txBody>
      </p:sp>
      <p:pic>
        <p:nvPicPr>
          <p:cNvPr id="4" name="Content Placeholder 4" descr="Tuscarora%20Indians%20Hun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400908"/>
            <a:ext cx="4363650" cy="405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The Catawba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31541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largest group living in the Piedmont</a:t>
            </a:r>
          </a:p>
          <a:p>
            <a:endParaRPr lang="en-US" dirty="0"/>
          </a:p>
          <a:p>
            <a:r>
              <a:rPr lang="en-US" dirty="0" smtClean="0"/>
              <a:t>Known for their burnt-black pottery</a:t>
            </a:r>
          </a:p>
          <a:p>
            <a:endParaRPr lang="en-US" dirty="0"/>
          </a:p>
          <a:p>
            <a:r>
              <a:rPr lang="en-US" dirty="0" smtClean="0"/>
              <a:t>Groups moved across the Piedmont, including the </a:t>
            </a:r>
            <a:r>
              <a:rPr lang="en-US" dirty="0" err="1" smtClean="0"/>
              <a:t>Sapona</a:t>
            </a:r>
            <a:r>
              <a:rPr lang="en-US" dirty="0" smtClean="0"/>
              <a:t>, the </a:t>
            </a:r>
            <a:r>
              <a:rPr lang="en-US" dirty="0" err="1" smtClean="0"/>
              <a:t>Occaneechi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Spoke versions of the Sioux language.</a:t>
            </a:r>
          </a:p>
          <a:p>
            <a:endParaRPr lang="en-US" dirty="0"/>
          </a:p>
          <a:p>
            <a:r>
              <a:rPr lang="en-US" dirty="0" smtClean="0"/>
              <a:t>Connected to the Sioux tribes of the Great Plains.</a:t>
            </a:r>
            <a:endParaRPr lang="en-US" dirty="0"/>
          </a:p>
        </p:txBody>
      </p:sp>
      <p:pic>
        <p:nvPicPr>
          <p:cNvPr id="4" name="Content Placeholder 6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8741" y="1676400"/>
            <a:ext cx="4360141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Cherokee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7243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Related to the Iroquois, but had been driven away from their homes.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During the                                                                Woodland                                                                           period, they                                                                        settled in the                                                                     mountains.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Controlled 40,000                                                                      square miles when                                                                                  the Europeans                                                                     arrived.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5" descr="cherokee_indian_d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819400"/>
            <a:ext cx="5363628" cy="37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Cherokee Continued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During the Woodland Period, they numbered 30,000  inhabitants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Had a 3 class system- upper, middle, and lower</a:t>
            </a:r>
          </a:p>
          <a:p>
            <a:endParaRPr lang="en-US" sz="2800" dirty="0"/>
          </a:p>
          <a:p>
            <a:r>
              <a:rPr lang="en-US" sz="2800" dirty="0" smtClean="0"/>
              <a:t>Made baskets of strips of branches from oak trees.</a:t>
            </a:r>
            <a:endParaRPr lang="en-US" sz="2800" dirty="0"/>
          </a:p>
        </p:txBody>
      </p:sp>
      <p:pic>
        <p:nvPicPr>
          <p:cNvPr id="4" name="Picture 5" descr="http://www.sagebrushgallery.com/images/bsk_maidu_cros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262" y="4800600"/>
            <a:ext cx="274319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" y="4800601"/>
            <a:ext cx="2743199" cy="20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newsfromnativecalifornia.com/wp-content/uploads/2014/08/Cahuilla-Basket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62" y="48006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8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Native American Habits and Beliefs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Woodland culture and customs dominated by the 1500’s.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Villages were built of longhouses or huts.</a:t>
            </a:r>
          </a:p>
          <a:p>
            <a:endParaRPr lang="en-US" dirty="0"/>
          </a:p>
          <a:p>
            <a:r>
              <a:rPr lang="en-US" dirty="0" smtClean="0"/>
              <a:t>Clans were connected through the mothers. (matrilineal).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90637"/>
            <a:ext cx="3633786" cy="23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www.sanders-studios.com/illustration/artpics/historical/18c/iroquioslonghous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11725"/>
            <a:ext cx="3633786" cy="258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6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Habits and Beliefs Continued…..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7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Tribes were governed by consensus</a:t>
            </a:r>
            <a:r>
              <a:rPr lang="en-US" dirty="0" smtClean="0"/>
              <a:t>, where most members agreed on decisions.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Nature was respected</a:t>
            </a:r>
            <a:r>
              <a:rPr lang="en-US" dirty="0" smtClean="0"/>
              <a:t> and was at the </a:t>
            </a:r>
            <a:r>
              <a:rPr lang="en-US" dirty="0" smtClean="0">
                <a:solidFill>
                  <a:srgbClr val="FFFF00"/>
                </a:solidFill>
              </a:rPr>
              <a:t>center of most beliefs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Europeans brought animals, plants, and diseases that Native Americans had not seen.</a:t>
            </a:r>
            <a:endParaRPr lang="en-US" dirty="0"/>
          </a:p>
        </p:txBody>
      </p:sp>
      <p:pic>
        <p:nvPicPr>
          <p:cNvPr id="4" name="Picture 2" descr="Image result for nature native ameri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4" y="4714875"/>
            <a:ext cx="312250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nature native ameri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44" y="471487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nature native americ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44" y="4714875"/>
            <a:ext cx="286118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031-LEFT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45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The First Inhabitants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www.nunatsiaqonline.ca/pub/photos/CNSPhoto-BOSWELL-ARCTIC-MIG_35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0138"/>
            <a:ext cx="4094704" cy="272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.dailymail.co.uk/i/pix/2015/08/13/17/2B56C7AB00000578-0-The_extinction_of_ice_age_giants_like_the_woolly_mammoth_has_bee-m-9_143948431304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114" y="2286000"/>
            <a:ext cx="500404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963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030-M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446"/>
            <a:ext cx="9144000" cy="6834554"/>
          </a:xfrm>
          <a:noFill/>
        </p:spPr>
      </p:pic>
    </p:spTree>
    <p:extLst>
      <p:ext uri="{BB962C8B-B14F-4D97-AF65-F5344CB8AC3E}">
        <p14:creationId xmlns:p14="http://schemas.microsoft.com/office/powerpoint/2010/main" val="206788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European Explorers Come to North America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780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h02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88"/>
            <a:ext cx="9144000" cy="6792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3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048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1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Columbian Exchange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widespread transfer of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Animals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Plants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Culture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Human populations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Technology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ideas </a:t>
            </a:r>
          </a:p>
          <a:p>
            <a:pPr lvl="1"/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between the American and Afro-Eurasian hemispheres in the 15th and 16th centuries, related to European colonization and trade after Christopher Columbus's 1492 voyage.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8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</a:rPr>
              <a:t>Northwest Passage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British and French explorers were searching for a Northwest passage to Asia in order to avoid purchasing goods from Italian and Muslim merchants.</a:t>
            </a:r>
          </a:p>
          <a:p>
            <a:endParaRPr lang="en-US" dirty="0"/>
          </a:p>
          <a:p>
            <a:r>
              <a:rPr lang="en-US" dirty="0" smtClean="0"/>
              <a:t>Expedition- a journey for a specific purpose.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Elizabeth I authorized  two expeditions </a:t>
            </a:r>
            <a:r>
              <a:rPr lang="en-US" dirty="0" smtClean="0"/>
              <a:t>to search for the Northwest Passage.</a:t>
            </a:r>
            <a:endParaRPr lang="en-US" dirty="0"/>
          </a:p>
        </p:txBody>
      </p:sp>
      <p:pic>
        <p:nvPicPr>
          <p:cNvPr id="4" name="Content Placeholder 4" descr="santama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676400"/>
            <a:ext cx="2847975" cy="22295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4015194"/>
            <a:ext cx="1909762" cy="279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82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Giovanni da Verrazano (1524)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Verrazano was sent by the French to find a shorter water route to China.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He dropped anchor near Cape Hatteras</a:t>
            </a:r>
            <a:r>
              <a:rPr lang="en-US" dirty="0" smtClean="0"/>
              <a:t>, thinking he had accomplished his task.  He thought that the Albemarle Sound was the Pacific Ocean.</a:t>
            </a:r>
            <a:endParaRPr lang="en-US" dirty="0"/>
          </a:p>
        </p:txBody>
      </p:sp>
      <p:pic>
        <p:nvPicPr>
          <p:cNvPr id="4" name="Content Placeholder 4" descr="giovanni_da_verrazzano-242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447800"/>
            <a:ext cx="3810000" cy="472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Hernando de Soto (1539)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Explored present day Florida, Georgia, South Carolina, and North Carolina (Southeastern US).</a:t>
            </a:r>
          </a:p>
          <a:p>
            <a:endParaRPr lang="en-US" dirty="0"/>
          </a:p>
          <a:p>
            <a:r>
              <a:rPr lang="en-US" dirty="0" smtClean="0"/>
              <a:t>He was known for mistreating the native people with whom he interacted.</a:t>
            </a:r>
            <a:endParaRPr lang="en-US" dirty="0"/>
          </a:p>
        </p:txBody>
      </p:sp>
      <p:pic>
        <p:nvPicPr>
          <p:cNvPr id="4" name="Content Placeholder 4" descr="DESOTO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524000"/>
            <a:ext cx="33700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Juan Pardo (1566)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5769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Explored many of the same areas as de Soto and </a:t>
            </a:r>
            <a:r>
              <a:rPr lang="en-US" dirty="0" smtClean="0">
                <a:solidFill>
                  <a:srgbClr val="FFFF00"/>
                </a:solidFill>
              </a:rPr>
              <a:t>helped to establish several Spanish settlements in the Carolinas.</a:t>
            </a:r>
          </a:p>
          <a:p>
            <a:endParaRPr lang="en-US" dirty="0"/>
          </a:p>
          <a:p>
            <a:r>
              <a:rPr lang="en-US" dirty="0" smtClean="0"/>
              <a:t>Led an expedition that traveled in a northwesterly direction to the foot of the Blue Ridge Mountains from what is now St. Helena Sound on the coast of South Carolina.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625072" cy="46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1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</a:rPr>
              <a:t>Paleolithic Period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10,000 BC to 7000 BC</a:t>
            </a:r>
          </a:p>
          <a:p>
            <a:endParaRPr lang="en-US" dirty="0"/>
          </a:p>
          <a:p>
            <a:r>
              <a:rPr lang="en-US" dirty="0" smtClean="0"/>
              <a:t>The early part of the </a:t>
            </a:r>
            <a:r>
              <a:rPr lang="en-US" dirty="0" smtClean="0">
                <a:solidFill>
                  <a:srgbClr val="FFFF00"/>
                </a:solidFill>
              </a:rPr>
              <a:t>Stone Age, when early human beings made chipped stone tools</a:t>
            </a:r>
            <a:r>
              <a:rPr lang="en-US" dirty="0" smtClean="0"/>
              <a:t>, from 750,000 to 15,000 years ago.</a:t>
            </a:r>
            <a:endParaRPr lang="en-US" dirty="0"/>
          </a:p>
        </p:txBody>
      </p:sp>
      <p:pic>
        <p:nvPicPr>
          <p:cNvPr id="4" name="Picture 2" descr="http://frontierpartisans.com/wp-content/uploads/2016/04/6-shopp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36" y="1720119"/>
            <a:ext cx="3532664" cy="247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mamnounas-salukis.de/Neandertale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36" y="4191000"/>
            <a:ext cx="3532664" cy="252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005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052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2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Christopher Columbus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 Italian explorer, navigator, and colonizer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Completed four voyages across the Atlantic Ocean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616" y="1524000"/>
            <a:ext cx="339868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5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rgbClr val="FFFF00"/>
                </a:solidFill>
              </a:rPr>
              <a:t>Jaques</a:t>
            </a:r>
            <a:r>
              <a:rPr lang="en-US" sz="7200" b="1" dirty="0" smtClean="0">
                <a:solidFill>
                  <a:srgbClr val="FFFF00"/>
                </a:solidFill>
              </a:rPr>
              <a:t> Cartier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French explorer who founded what is now Canada for France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68" y="1828799"/>
            <a:ext cx="4308231" cy="430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400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</a:rPr>
              <a:t>Amerigo Vespucci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An Italian explorer who America was later named after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Navigator and cartographer who first demonstrated that Brazil and the West Indies did not represent Asia’s Eastern outskirts.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AutoShape 2" descr="Image result for amerigo vespucci"/>
          <p:cNvSpPr>
            <a:spLocks noChangeAspect="1" noChangeArrowheads="1"/>
          </p:cNvSpPr>
          <p:nvPr/>
        </p:nvSpPr>
        <p:spPr bwMode="auto">
          <a:xfrm>
            <a:off x="0" y="-136525"/>
            <a:ext cx="19050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063" y="1981200"/>
            <a:ext cx="4146014" cy="344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116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</a:rPr>
              <a:t>Henry Hudson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Made two attempts on behalf of English merchants to find a Northwest Passage via a route about the Artic Circle.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752600"/>
            <a:ext cx="40862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631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</a:rPr>
              <a:t>Leif Erikson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Viking that founded North America before Columbus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92509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112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</a:rPr>
              <a:t>Mercantilism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Belief in the benefits of profitable trading</a:t>
            </a:r>
          </a:p>
          <a:p>
            <a:endParaRPr lang="en-US" dirty="0"/>
          </a:p>
          <a:p>
            <a:r>
              <a:rPr lang="en-US" dirty="0" smtClean="0"/>
              <a:t>The economic theory that trade generates wealth and is stimulated by the accumulation of profitable balances, which a government should encourage by means of protectionism.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10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01" y="2344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The reasons behind these expeditions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143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Greed (gold and world power)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Glory (fame)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God (religion)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02" y="1863416"/>
            <a:ext cx="1748767" cy="79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36" y="3689078"/>
            <a:ext cx="1923498" cy="101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age result for g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337" y="5435236"/>
            <a:ext cx="1355128" cy="109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94" y="5433576"/>
            <a:ext cx="886473" cy="116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38" y="5433576"/>
            <a:ext cx="1131750" cy="78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ttps://s-media-cache-ak0.pinimg.com/236x/f2/89/84/f28984a535b6738c11fd7547c90ae14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93" y="5435236"/>
            <a:ext cx="822826" cy="109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142" y="5435236"/>
            <a:ext cx="763105" cy="122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Image result for fam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18" y="3544710"/>
            <a:ext cx="1965774" cy="130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51" y="1784570"/>
            <a:ext cx="1163720" cy="107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3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Sir Walter Raleigh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English adventurer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Sponsored 3 voyages to Roanoke Island</a:t>
            </a:r>
          </a:p>
          <a:p>
            <a:endParaRPr lang="en-US" dirty="0"/>
          </a:p>
          <a:p>
            <a:r>
              <a:rPr lang="en-US" dirty="0" smtClean="0"/>
              <a:t>Colony-a settlement far away from home but ruled by the home country.</a:t>
            </a:r>
            <a:endParaRPr lang="en-US" dirty="0"/>
          </a:p>
        </p:txBody>
      </p:sp>
      <p:pic>
        <p:nvPicPr>
          <p:cNvPr id="4" name="Content Placeholder 4" descr="ralei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797090"/>
            <a:ext cx="3505200" cy="449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018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76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</a:rPr>
              <a:t>The Archaic Period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7000 BC to 500 BC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Characterized by subsistence economies</a:t>
            </a:r>
            <a:r>
              <a:rPr lang="en-US" dirty="0" smtClean="0"/>
              <a:t> supported through the exploitation of nuts, seeds, and shellfish.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As its ending is defined by the adoption of sedentary farming.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www.swfwmd.state.fl.us/education/watersheds/alafia/photos/archaic-india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84" y="1326968"/>
            <a:ext cx="253956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pbchistoryonline.org/uploads/Print%200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84" y="5136966"/>
            <a:ext cx="2539568" cy="158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ayushchokshi2001.weebly.com/uploads/2/3/8/5/23853033/6574511.jpg?363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635" y="3003368"/>
            <a:ext cx="2442317" cy="213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78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The Woodland Period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1000 BC to 1000 AD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Continuous development in </a:t>
            </a:r>
            <a:r>
              <a:rPr lang="en-US" dirty="0" smtClean="0">
                <a:solidFill>
                  <a:srgbClr val="FFFF00"/>
                </a:solidFill>
              </a:rPr>
              <a:t>stone and bone tools, leather crafting, textile manufacture, cultivation, and shelter construction.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www.museum.state.il.us/ismsites/main/gallery2/main.php?g2_view=core.DownloadItem&amp;g2_itemId=590&amp;g2_serialNumber=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16" y="1600200"/>
            <a:ext cx="3323777" cy="222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822276"/>
            <a:ext cx="3308892" cy="298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96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Woodland Period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Many Woodland peoples used </a:t>
            </a:r>
            <a:r>
              <a:rPr lang="en-US" dirty="0" smtClean="0">
                <a:solidFill>
                  <a:srgbClr val="FFFF00"/>
                </a:solidFill>
              </a:rPr>
              <a:t>spears and atlatls until the end of the period, when they were replaced by bows and arrows</a:t>
            </a:r>
            <a:r>
              <a:rPr lang="en-US" dirty="0" smtClean="0"/>
              <a:t>; however Southeastern Woodland peoples used blowguns.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The most cited technological distinction of this period was the widespread use of pottery.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8" y="5029200"/>
            <a:ext cx="4007486" cy="162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029200"/>
            <a:ext cx="4446597" cy="160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68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Mississippian Influence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800 AD to 1500 AD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It was composed of a series of </a:t>
            </a:r>
            <a:r>
              <a:rPr lang="en-US" dirty="0" smtClean="0">
                <a:solidFill>
                  <a:srgbClr val="FFFF00"/>
                </a:solidFill>
              </a:rPr>
              <a:t>urban settlements and satellite villages liked together by a loose trading network.</a:t>
            </a:r>
          </a:p>
          <a:p>
            <a:endParaRPr lang="en-US" dirty="0"/>
          </a:p>
          <a:p>
            <a:r>
              <a:rPr lang="en-US" dirty="0" smtClean="0"/>
              <a:t>the largest city being Cahokia, which is believed to be a major religious center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87" y="1219200"/>
            <a:ext cx="36623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87" y="3962400"/>
            <a:ext cx="3662313" cy="270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91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962400" cy="4525963"/>
          </a:xfrm>
        </p:spPr>
        <p:txBody>
          <a:bodyPr/>
          <a:lstStyle/>
          <a:p>
            <a:r>
              <a:rPr lang="en-US" sz="2800" dirty="0" smtClean="0"/>
              <a:t>4 Major Tribes in NC</a:t>
            </a:r>
          </a:p>
          <a:p>
            <a:pPr lvl="1"/>
            <a:r>
              <a:rPr lang="en-US" sz="2400" dirty="0" smtClean="0"/>
              <a:t>Croatoan</a:t>
            </a:r>
          </a:p>
          <a:p>
            <a:pPr lvl="1"/>
            <a:r>
              <a:rPr lang="en-US" sz="2400" dirty="0" smtClean="0"/>
              <a:t>Tuscarora</a:t>
            </a:r>
          </a:p>
          <a:p>
            <a:pPr lvl="1"/>
            <a:r>
              <a:rPr lang="en-US" sz="2400" dirty="0" smtClean="0"/>
              <a:t>Catawba</a:t>
            </a:r>
          </a:p>
          <a:p>
            <a:pPr lvl="1"/>
            <a:r>
              <a:rPr lang="en-US" sz="2400" dirty="0" smtClean="0"/>
              <a:t>Cherokee</a:t>
            </a:r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1600200"/>
            <a:ext cx="419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Native Tribes Regions</a:t>
            </a:r>
          </a:p>
          <a:p>
            <a:pPr lvl="1"/>
            <a:r>
              <a:rPr lang="en-US" sz="2400" dirty="0" smtClean="0"/>
              <a:t>Northeastern Woodlands</a:t>
            </a:r>
          </a:p>
          <a:p>
            <a:pPr lvl="1"/>
            <a:r>
              <a:rPr lang="en-US" sz="2400" dirty="0" smtClean="0"/>
              <a:t>Southeastern Woodlands</a:t>
            </a:r>
          </a:p>
          <a:p>
            <a:pPr lvl="1"/>
            <a:r>
              <a:rPr lang="en-US" sz="2400" dirty="0" smtClean="0"/>
              <a:t>Plains</a:t>
            </a:r>
          </a:p>
          <a:p>
            <a:pPr lvl="1"/>
            <a:r>
              <a:rPr lang="en-US" sz="2400" dirty="0" smtClean="0"/>
              <a:t>Desert Southwest</a:t>
            </a:r>
          </a:p>
          <a:p>
            <a:pPr lvl="1"/>
            <a:r>
              <a:rPr lang="en-US" sz="2400" dirty="0" smtClean="0"/>
              <a:t>Pacific Northwest</a:t>
            </a:r>
          </a:p>
          <a:p>
            <a:pPr lvl="1"/>
            <a:r>
              <a:rPr lang="en-US" sz="2400" dirty="0" smtClean="0"/>
              <a:t>Artic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0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906</Words>
  <Application>Microsoft Office PowerPoint</Application>
  <PresentationFormat>On-screen Show (4:3)</PresentationFormat>
  <Paragraphs>149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Native Americans and Early Explorers in North Carolina</vt:lpstr>
      <vt:lpstr>The First Inhabitants</vt:lpstr>
      <vt:lpstr>Paleolithic Period</vt:lpstr>
      <vt:lpstr>PowerPoint Presentation</vt:lpstr>
      <vt:lpstr>The Archaic Period</vt:lpstr>
      <vt:lpstr>The Woodland Period</vt:lpstr>
      <vt:lpstr>The Woodland Period Continued…</vt:lpstr>
      <vt:lpstr>Mississippian Influence</vt:lpstr>
      <vt:lpstr>PowerPoint Presentation</vt:lpstr>
      <vt:lpstr>PowerPoint Presentation</vt:lpstr>
      <vt:lpstr>Algonquin</vt:lpstr>
      <vt:lpstr>PowerPoint Presentation</vt:lpstr>
      <vt:lpstr>The Tuscarora</vt:lpstr>
      <vt:lpstr>The Catawba</vt:lpstr>
      <vt:lpstr>Cherokee</vt:lpstr>
      <vt:lpstr>Cherokee Continued</vt:lpstr>
      <vt:lpstr>Native American Habits and Beliefs</vt:lpstr>
      <vt:lpstr>Habits and Beliefs Continued…..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Columbian Exchange</vt:lpstr>
      <vt:lpstr>PowerPoint Presentation</vt:lpstr>
      <vt:lpstr>Northwest Passage</vt:lpstr>
      <vt:lpstr>Giovanni da Verrazano (1524)</vt:lpstr>
      <vt:lpstr>Hernando de Soto (1539)</vt:lpstr>
      <vt:lpstr>Juan Pardo (1566)</vt:lpstr>
      <vt:lpstr>PowerPoint Presentation</vt:lpstr>
      <vt:lpstr>Christopher Columbus</vt:lpstr>
      <vt:lpstr>Jaques Cartier</vt:lpstr>
      <vt:lpstr>Amerigo Vespucci</vt:lpstr>
      <vt:lpstr>Henry Hudson</vt:lpstr>
      <vt:lpstr>Leif Erikson</vt:lpstr>
      <vt:lpstr>Mercantilism</vt:lpstr>
      <vt:lpstr>The reasons behind these expeditions</vt:lpstr>
      <vt:lpstr>Sir Walter Raleigh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Americans and Early Explorers in North Carolina</dc:title>
  <dc:creator>Joshua Condry</dc:creator>
  <cp:lastModifiedBy>Joshua Condry</cp:lastModifiedBy>
  <cp:revision>19</cp:revision>
  <dcterms:created xsi:type="dcterms:W3CDTF">2016-09-19T00:11:55Z</dcterms:created>
  <dcterms:modified xsi:type="dcterms:W3CDTF">2016-09-20T15:02:11Z</dcterms:modified>
</cp:coreProperties>
</file>