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9" r:id="rId5"/>
    <p:sldId id="258" r:id="rId6"/>
    <p:sldId id="260" r:id="rId7"/>
    <p:sldId id="261" r:id="rId8"/>
    <p:sldId id="263" r:id="rId9"/>
    <p:sldId id="264" r:id="rId10"/>
    <p:sldId id="265" r:id="rId11"/>
    <p:sldId id="267" r:id="rId12"/>
    <p:sldId id="272" r:id="rId13"/>
    <p:sldId id="273" r:id="rId14"/>
    <p:sldId id="274" r:id="rId15"/>
    <p:sldId id="275" r:id="rId16"/>
    <p:sldId id="276" r:id="rId17"/>
    <p:sldId id="268" r:id="rId18"/>
    <p:sldId id="269" r:id="rId19"/>
    <p:sldId id="270" r:id="rId20"/>
    <p:sldId id="277" r:id="rId21"/>
    <p:sldId id="271"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02" y="-3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38B8A3-6904-4678-8CF0-C080950AC1F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57431-DB81-4FC2-8393-8BF0C1A07511}" type="slidenum">
              <a:rPr lang="en-US" smtClean="0"/>
              <a:t>‹#›</a:t>
            </a:fld>
            <a:endParaRPr lang="en-US"/>
          </a:p>
        </p:txBody>
      </p:sp>
    </p:spTree>
    <p:extLst>
      <p:ext uri="{BB962C8B-B14F-4D97-AF65-F5344CB8AC3E}">
        <p14:creationId xmlns:p14="http://schemas.microsoft.com/office/powerpoint/2010/main" val="387956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8B8A3-6904-4678-8CF0-C080950AC1F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57431-DB81-4FC2-8393-8BF0C1A07511}" type="slidenum">
              <a:rPr lang="en-US" smtClean="0"/>
              <a:t>‹#›</a:t>
            </a:fld>
            <a:endParaRPr lang="en-US"/>
          </a:p>
        </p:txBody>
      </p:sp>
    </p:spTree>
    <p:extLst>
      <p:ext uri="{BB962C8B-B14F-4D97-AF65-F5344CB8AC3E}">
        <p14:creationId xmlns:p14="http://schemas.microsoft.com/office/powerpoint/2010/main" val="182466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8B8A3-6904-4678-8CF0-C080950AC1F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57431-DB81-4FC2-8393-8BF0C1A07511}" type="slidenum">
              <a:rPr lang="en-US" smtClean="0"/>
              <a:t>‹#›</a:t>
            </a:fld>
            <a:endParaRPr lang="en-US"/>
          </a:p>
        </p:txBody>
      </p:sp>
    </p:spTree>
    <p:extLst>
      <p:ext uri="{BB962C8B-B14F-4D97-AF65-F5344CB8AC3E}">
        <p14:creationId xmlns:p14="http://schemas.microsoft.com/office/powerpoint/2010/main" val="3155528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8B8A3-6904-4678-8CF0-C080950AC1F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57431-DB81-4FC2-8393-8BF0C1A07511}" type="slidenum">
              <a:rPr lang="en-US" smtClean="0"/>
              <a:t>‹#›</a:t>
            </a:fld>
            <a:endParaRPr lang="en-US"/>
          </a:p>
        </p:txBody>
      </p:sp>
    </p:spTree>
    <p:extLst>
      <p:ext uri="{BB962C8B-B14F-4D97-AF65-F5344CB8AC3E}">
        <p14:creationId xmlns:p14="http://schemas.microsoft.com/office/powerpoint/2010/main" val="43099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38B8A3-6904-4678-8CF0-C080950AC1F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57431-DB81-4FC2-8393-8BF0C1A07511}" type="slidenum">
              <a:rPr lang="en-US" smtClean="0"/>
              <a:t>‹#›</a:t>
            </a:fld>
            <a:endParaRPr lang="en-US"/>
          </a:p>
        </p:txBody>
      </p:sp>
    </p:spTree>
    <p:extLst>
      <p:ext uri="{BB962C8B-B14F-4D97-AF65-F5344CB8AC3E}">
        <p14:creationId xmlns:p14="http://schemas.microsoft.com/office/powerpoint/2010/main" val="253735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38B8A3-6904-4678-8CF0-C080950AC1F0}"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57431-DB81-4FC2-8393-8BF0C1A07511}" type="slidenum">
              <a:rPr lang="en-US" smtClean="0"/>
              <a:t>‹#›</a:t>
            </a:fld>
            <a:endParaRPr lang="en-US"/>
          </a:p>
        </p:txBody>
      </p:sp>
    </p:spTree>
    <p:extLst>
      <p:ext uri="{BB962C8B-B14F-4D97-AF65-F5344CB8AC3E}">
        <p14:creationId xmlns:p14="http://schemas.microsoft.com/office/powerpoint/2010/main" val="3028394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38B8A3-6904-4678-8CF0-C080950AC1F0}" type="datetimeFigureOut">
              <a:rPr lang="en-US" smtClean="0"/>
              <a:t>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157431-DB81-4FC2-8393-8BF0C1A07511}" type="slidenum">
              <a:rPr lang="en-US" smtClean="0"/>
              <a:t>‹#›</a:t>
            </a:fld>
            <a:endParaRPr lang="en-US"/>
          </a:p>
        </p:txBody>
      </p:sp>
    </p:spTree>
    <p:extLst>
      <p:ext uri="{BB962C8B-B14F-4D97-AF65-F5344CB8AC3E}">
        <p14:creationId xmlns:p14="http://schemas.microsoft.com/office/powerpoint/2010/main" val="182638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38B8A3-6904-4678-8CF0-C080950AC1F0}" type="datetimeFigureOut">
              <a:rPr lang="en-US" smtClean="0"/>
              <a:t>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157431-DB81-4FC2-8393-8BF0C1A07511}" type="slidenum">
              <a:rPr lang="en-US" smtClean="0"/>
              <a:t>‹#›</a:t>
            </a:fld>
            <a:endParaRPr lang="en-US"/>
          </a:p>
        </p:txBody>
      </p:sp>
    </p:spTree>
    <p:extLst>
      <p:ext uri="{BB962C8B-B14F-4D97-AF65-F5344CB8AC3E}">
        <p14:creationId xmlns:p14="http://schemas.microsoft.com/office/powerpoint/2010/main" val="151337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8B8A3-6904-4678-8CF0-C080950AC1F0}" type="datetimeFigureOut">
              <a:rPr lang="en-US" smtClean="0"/>
              <a:t>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157431-DB81-4FC2-8393-8BF0C1A07511}" type="slidenum">
              <a:rPr lang="en-US" smtClean="0"/>
              <a:t>‹#›</a:t>
            </a:fld>
            <a:endParaRPr lang="en-US"/>
          </a:p>
        </p:txBody>
      </p:sp>
    </p:spTree>
    <p:extLst>
      <p:ext uri="{BB962C8B-B14F-4D97-AF65-F5344CB8AC3E}">
        <p14:creationId xmlns:p14="http://schemas.microsoft.com/office/powerpoint/2010/main" val="4164519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8B8A3-6904-4678-8CF0-C080950AC1F0}"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57431-DB81-4FC2-8393-8BF0C1A07511}" type="slidenum">
              <a:rPr lang="en-US" smtClean="0"/>
              <a:t>‹#›</a:t>
            </a:fld>
            <a:endParaRPr lang="en-US"/>
          </a:p>
        </p:txBody>
      </p:sp>
    </p:spTree>
    <p:extLst>
      <p:ext uri="{BB962C8B-B14F-4D97-AF65-F5344CB8AC3E}">
        <p14:creationId xmlns:p14="http://schemas.microsoft.com/office/powerpoint/2010/main" val="273447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8B8A3-6904-4678-8CF0-C080950AC1F0}"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57431-DB81-4FC2-8393-8BF0C1A07511}" type="slidenum">
              <a:rPr lang="en-US" smtClean="0"/>
              <a:t>‹#›</a:t>
            </a:fld>
            <a:endParaRPr lang="en-US"/>
          </a:p>
        </p:txBody>
      </p:sp>
    </p:spTree>
    <p:extLst>
      <p:ext uri="{BB962C8B-B14F-4D97-AF65-F5344CB8AC3E}">
        <p14:creationId xmlns:p14="http://schemas.microsoft.com/office/powerpoint/2010/main" val="235720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8B8A3-6904-4678-8CF0-C080950AC1F0}" type="datetimeFigureOut">
              <a:rPr lang="en-US" smtClean="0"/>
              <a:t>2/11/2017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57431-DB81-4FC2-8393-8BF0C1A07511}" type="slidenum">
              <a:rPr lang="en-US" smtClean="0"/>
              <a:t>‹#›</a:t>
            </a:fld>
            <a:endParaRPr lang="en-US"/>
          </a:p>
        </p:txBody>
      </p:sp>
    </p:spTree>
    <p:extLst>
      <p:ext uri="{BB962C8B-B14F-4D97-AF65-F5344CB8AC3E}">
        <p14:creationId xmlns:p14="http://schemas.microsoft.com/office/powerpoint/2010/main" val="164961606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pload.wikimedia.org/wikipedia/en/e/e3/Carpetbagger.jpg"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commons/0/08/Hiram_Rhodes_Revels_-_Brady-Handy.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0"/>
            <a:ext cx="7772400" cy="1470025"/>
          </a:xfrm>
        </p:spPr>
        <p:txBody>
          <a:bodyPr>
            <a:noAutofit/>
          </a:bodyPr>
          <a:lstStyle/>
          <a:p>
            <a:r>
              <a:rPr lang="en-US" dirty="0" smtClean="0">
                <a:solidFill>
                  <a:srgbClr val="FFFF00"/>
                </a:solidFill>
              </a:rPr>
              <a:t>Reconstruction </a:t>
            </a:r>
            <a:br>
              <a:rPr lang="en-US" dirty="0" smtClean="0">
                <a:solidFill>
                  <a:srgbClr val="FFFF00"/>
                </a:solidFill>
              </a:rPr>
            </a:br>
            <a:r>
              <a:rPr lang="en-US" dirty="0" smtClean="0">
                <a:solidFill>
                  <a:srgbClr val="FFFF00"/>
                </a:solidFill>
              </a:rPr>
              <a:t>and the New South</a:t>
            </a:r>
            <a:endParaRPr lang="en-US" dirty="0">
              <a:solidFill>
                <a:srgbClr val="FFFF00"/>
              </a:solidFill>
            </a:endParaRPr>
          </a:p>
        </p:txBody>
      </p:sp>
      <p:sp>
        <p:nvSpPr>
          <p:cNvPr id="3" name="Subtitle 2"/>
          <p:cNvSpPr>
            <a:spLocks noGrp="1"/>
          </p:cNvSpPr>
          <p:nvPr>
            <p:ph type="subTitle" idx="1"/>
          </p:nvPr>
        </p:nvSpPr>
        <p:spPr>
          <a:xfrm>
            <a:off x="1371600" y="5994400"/>
            <a:ext cx="6400800" cy="838200"/>
          </a:xfrm>
        </p:spPr>
        <p:txBody>
          <a:bodyPr>
            <a:normAutofit fontScale="92500" lnSpcReduction="20000"/>
          </a:bodyPr>
          <a:lstStyle/>
          <a:p>
            <a:endParaRPr lang="en-US" sz="2800" dirty="0" smtClean="0"/>
          </a:p>
          <a:p>
            <a:r>
              <a:rPr lang="en-US" sz="2800" dirty="0" smtClean="0"/>
              <a:t>Mr. Condry’s Social Studies Class</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6172200" cy="481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273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Black Codes</a:t>
            </a:r>
            <a:endParaRPr lang="en-US" dirty="0">
              <a:solidFill>
                <a:srgbClr val="FFFF00"/>
              </a:solidFill>
            </a:endParaRP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solidFill>
                  <a:srgbClr val="FFFF00"/>
                </a:solidFill>
              </a:rPr>
              <a:t>Forbade African Americans to:</a:t>
            </a:r>
          </a:p>
          <a:p>
            <a:pPr lvl="1"/>
            <a:r>
              <a:rPr lang="en-US" dirty="0" smtClean="0">
                <a:solidFill>
                  <a:srgbClr val="FFFF00"/>
                </a:solidFill>
              </a:rPr>
              <a:t>Vote</a:t>
            </a:r>
          </a:p>
          <a:p>
            <a:pPr lvl="1"/>
            <a:r>
              <a:rPr lang="en-US" dirty="0" smtClean="0">
                <a:solidFill>
                  <a:srgbClr val="FFFF00"/>
                </a:solidFill>
              </a:rPr>
              <a:t>Own guns</a:t>
            </a:r>
          </a:p>
          <a:p>
            <a:pPr lvl="1"/>
            <a:r>
              <a:rPr lang="en-US" dirty="0" smtClean="0">
                <a:solidFill>
                  <a:srgbClr val="FFFF00"/>
                </a:solidFill>
              </a:rPr>
              <a:t>Serve on juries.</a:t>
            </a:r>
          </a:p>
          <a:p>
            <a:endParaRPr lang="en-US" dirty="0" smtClean="0">
              <a:solidFill>
                <a:srgbClr val="FFFF00"/>
              </a:solidFill>
            </a:endParaRPr>
          </a:p>
          <a:p>
            <a:r>
              <a:rPr lang="en-US" dirty="0" smtClean="0">
                <a:solidFill>
                  <a:srgbClr val="FFFF00"/>
                </a:solidFill>
              </a:rPr>
              <a:t>In some states                                                     African Americans                                                 were permitted to                                                            work only as                                                       servants                                                                       or farm laborers.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539" y="2743200"/>
            <a:ext cx="4928461"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33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14</a:t>
            </a:r>
            <a:r>
              <a:rPr lang="en-US" baseline="30000" dirty="0" smtClean="0">
                <a:solidFill>
                  <a:srgbClr val="FFFF00"/>
                </a:solidFill>
              </a:rPr>
              <a:t>th</a:t>
            </a:r>
            <a:r>
              <a:rPr lang="en-US" dirty="0" smtClean="0">
                <a:solidFill>
                  <a:srgbClr val="FFFF00"/>
                </a:solidFill>
              </a:rPr>
              <a:t> Amendment</a:t>
            </a:r>
            <a:endParaRPr lang="en-US" dirty="0">
              <a:solidFill>
                <a:srgbClr val="FFFF00"/>
              </a:solidFill>
            </a:endParaRPr>
          </a:p>
        </p:txBody>
      </p:sp>
      <p:sp>
        <p:nvSpPr>
          <p:cNvPr id="3" name="Content Placeholder 2"/>
          <p:cNvSpPr>
            <a:spLocks noGrp="1"/>
          </p:cNvSpPr>
          <p:nvPr>
            <p:ph idx="1"/>
          </p:nvPr>
        </p:nvSpPr>
        <p:spPr>
          <a:xfrm>
            <a:off x="457200" y="1600200"/>
            <a:ext cx="5715000" cy="4525963"/>
          </a:xfrm>
        </p:spPr>
        <p:txBody>
          <a:bodyPr>
            <a:normAutofit lnSpcReduction="10000"/>
          </a:bodyPr>
          <a:lstStyle/>
          <a:p>
            <a:r>
              <a:rPr lang="en-US" dirty="0" smtClean="0">
                <a:solidFill>
                  <a:srgbClr val="FFFF00"/>
                </a:solidFill>
              </a:rPr>
              <a:t>Passed by President Johnson in 1866</a:t>
            </a:r>
          </a:p>
          <a:p>
            <a:endParaRPr lang="en-US" dirty="0">
              <a:solidFill>
                <a:srgbClr val="FFFF00"/>
              </a:solidFill>
            </a:endParaRPr>
          </a:p>
          <a:p>
            <a:r>
              <a:rPr lang="en-US" dirty="0" smtClean="0">
                <a:solidFill>
                  <a:srgbClr val="FFFF00"/>
                </a:solidFill>
              </a:rPr>
              <a:t>Solved the conflict between the congress and the black codes.</a:t>
            </a:r>
          </a:p>
          <a:p>
            <a:endParaRPr lang="en-US" dirty="0">
              <a:solidFill>
                <a:srgbClr val="FFFF00"/>
              </a:solidFill>
            </a:endParaRPr>
          </a:p>
          <a:p>
            <a:r>
              <a:rPr lang="en-US" dirty="0" smtClean="0">
                <a:solidFill>
                  <a:srgbClr val="FFFF00"/>
                </a:solidFill>
              </a:rPr>
              <a:t>Grants equal protection under the law.</a:t>
            </a:r>
            <a:endParaRPr lang="en-US" dirty="0">
              <a:solidFill>
                <a:srgbClr val="FFFF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525" y="2438400"/>
            <a:ext cx="3038475"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704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a:t>
            </a:r>
            <a:r>
              <a:rPr lang="en-US" baseline="30000" dirty="0" smtClean="0"/>
              <a:t>th</a:t>
            </a:r>
            <a:r>
              <a:rPr lang="en-US" dirty="0" smtClean="0"/>
              <a:t> Amendment</a:t>
            </a:r>
            <a:endParaRPr lang="en-US" dirty="0"/>
          </a:p>
        </p:txBody>
      </p:sp>
      <p:sp>
        <p:nvSpPr>
          <p:cNvPr id="3" name="Content Placeholder 2"/>
          <p:cNvSpPr>
            <a:spLocks noGrp="1"/>
          </p:cNvSpPr>
          <p:nvPr>
            <p:ph idx="1"/>
          </p:nvPr>
        </p:nvSpPr>
        <p:spPr/>
        <p:txBody>
          <a:bodyPr/>
          <a:lstStyle/>
          <a:p>
            <a:r>
              <a:rPr lang="en-US" dirty="0" smtClean="0"/>
              <a:t>Section 1:</a:t>
            </a:r>
          </a:p>
          <a:p>
            <a:pPr lvl="1"/>
            <a:r>
              <a:rPr lang="en-US" dirty="0" smtClean="0"/>
              <a:t>No State shall make or enforce any law which shall abridge the privileges or immunities of citizens of the United States</a:t>
            </a:r>
            <a:endParaRPr lang="en-US" dirty="0"/>
          </a:p>
        </p:txBody>
      </p:sp>
    </p:spTree>
    <p:extLst>
      <p:ext uri="{BB962C8B-B14F-4D97-AF65-F5344CB8AC3E}">
        <p14:creationId xmlns:p14="http://schemas.microsoft.com/office/powerpoint/2010/main" val="62970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Radical Reconstruction</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In 1867 Congress passed the Reconstruction Act.  It threw out any state governments that refused to ratify the 14</a:t>
            </a:r>
            <a:r>
              <a:rPr lang="en-US" baseline="30000" dirty="0" smtClean="0">
                <a:solidFill>
                  <a:srgbClr val="FFFF00"/>
                </a:solidFill>
              </a:rPr>
              <a:t>th</a:t>
            </a:r>
            <a:r>
              <a:rPr lang="en-US" dirty="0" smtClean="0">
                <a:solidFill>
                  <a:srgbClr val="FFFF00"/>
                </a:solidFill>
              </a:rPr>
              <a:t> Amendment.</a:t>
            </a:r>
          </a:p>
          <a:p>
            <a:endParaRPr lang="en-US" dirty="0">
              <a:solidFill>
                <a:srgbClr val="FFFF00"/>
              </a:solidFill>
            </a:endParaRPr>
          </a:p>
          <a:p>
            <a:r>
              <a:rPr lang="en-US" dirty="0" smtClean="0">
                <a:solidFill>
                  <a:srgbClr val="FFFF00"/>
                </a:solidFill>
              </a:rPr>
              <a:t>President Johnson refused to sign and enforce the Reconstruction Acts.</a:t>
            </a:r>
          </a:p>
          <a:p>
            <a:endParaRPr lang="en-US" dirty="0">
              <a:solidFill>
                <a:srgbClr val="FFFF00"/>
              </a:solidFill>
            </a:endParaRPr>
          </a:p>
          <a:p>
            <a:r>
              <a:rPr lang="en-US" dirty="0" smtClean="0">
                <a:solidFill>
                  <a:srgbClr val="FFFF00"/>
                </a:solidFill>
              </a:rPr>
              <a:t>Republicans in Congress decided to impeach Johnson</a:t>
            </a:r>
            <a:endParaRPr lang="en-US" dirty="0">
              <a:solidFill>
                <a:srgbClr val="FFFF00"/>
              </a:solidFill>
            </a:endParaRPr>
          </a:p>
        </p:txBody>
      </p:sp>
    </p:spTree>
    <p:extLst>
      <p:ext uri="{BB962C8B-B14F-4D97-AF65-F5344CB8AC3E}">
        <p14:creationId xmlns:p14="http://schemas.microsoft.com/office/powerpoint/2010/main" val="1891147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President Ulysses S. Grant</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Won the 1868 election</a:t>
            </a:r>
          </a:p>
          <a:p>
            <a:endParaRPr lang="en-US" dirty="0">
              <a:solidFill>
                <a:srgbClr val="FFFF00"/>
              </a:solidFill>
            </a:endParaRPr>
          </a:p>
          <a:p>
            <a:r>
              <a:rPr lang="en-US" dirty="0" smtClean="0">
                <a:solidFill>
                  <a:srgbClr val="FFFF00"/>
                </a:solidFill>
              </a:rPr>
              <a:t>New southern states allowed African Americans to vote.</a:t>
            </a:r>
          </a:p>
          <a:p>
            <a:endParaRPr lang="en-US" dirty="0">
              <a:solidFill>
                <a:srgbClr val="FFFF00"/>
              </a:solidFill>
            </a:endParaRPr>
          </a:p>
          <a:p>
            <a:r>
              <a:rPr lang="en-US" dirty="0" smtClean="0">
                <a:solidFill>
                  <a:srgbClr val="FFFF00"/>
                </a:solidFill>
              </a:rPr>
              <a:t>About 500,000 blacks went to                          the polls to vote in the 1868                      election.</a:t>
            </a:r>
            <a:endParaRPr lang="en-US" dirty="0">
              <a:solidFill>
                <a:srgbClr val="FFFF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17277"/>
            <a:ext cx="371371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717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15</a:t>
            </a:r>
            <a:r>
              <a:rPr lang="en-US" baseline="30000" dirty="0" smtClean="0">
                <a:solidFill>
                  <a:srgbClr val="FFFF00"/>
                </a:solidFill>
              </a:rPr>
              <a:t>th</a:t>
            </a:r>
            <a:r>
              <a:rPr lang="en-US" dirty="0" smtClean="0">
                <a:solidFill>
                  <a:srgbClr val="FFFF00"/>
                </a:solidFill>
              </a:rPr>
              <a:t> Amendment</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rPr>
              <a:t>Proposed by Republicans in 1869</a:t>
            </a:r>
          </a:p>
          <a:p>
            <a:endParaRPr lang="en-US" dirty="0">
              <a:solidFill>
                <a:srgbClr val="FFFF00"/>
              </a:solidFill>
            </a:endParaRPr>
          </a:p>
          <a:p>
            <a:r>
              <a:rPr lang="en-US" dirty="0" smtClean="0">
                <a:solidFill>
                  <a:srgbClr val="FFFF00"/>
                </a:solidFill>
              </a:rPr>
              <a:t>Forbade any state from denying African Americans the                                                        right to vote                                                     because of race.</a:t>
            </a:r>
          </a:p>
          <a:p>
            <a:endParaRPr lang="en-US" dirty="0">
              <a:solidFill>
                <a:srgbClr val="FFFF00"/>
              </a:solidFill>
            </a:endParaRPr>
          </a:p>
          <a:p>
            <a:r>
              <a:rPr lang="en-US" dirty="0" smtClean="0">
                <a:solidFill>
                  <a:srgbClr val="FFFF00"/>
                </a:solidFill>
              </a:rPr>
              <a:t>Amendment was                                                  called Negro                                                                     Suffrage</a:t>
            </a:r>
            <a:endParaRPr lang="en-US" dirty="0">
              <a:solidFill>
                <a:srgbClr val="FFFF00"/>
              </a:solidFill>
            </a:endParaRPr>
          </a:p>
        </p:txBody>
      </p:sp>
      <p:pic>
        <p:nvPicPr>
          <p:cNvPr id="4" name="Picture 6" descr="http://amy6dean.myweb.uga.edu/images/Nastx_black_suffr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68662"/>
            <a:ext cx="50292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72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a:t>
            </a:r>
            <a:r>
              <a:rPr lang="en-US" baseline="30000" dirty="0" smtClean="0"/>
              <a:t>th</a:t>
            </a:r>
            <a:r>
              <a:rPr lang="en-US" dirty="0" smtClean="0"/>
              <a:t> Amendment</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Section 1:</a:t>
            </a:r>
          </a:p>
          <a:p>
            <a:pPr lvl="1"/>
            <a:r>
              <a:rPr lang="en-US" dirty="0" smtClean="0"/>
              <a:t>The right of citizens of the United States to vote shall not be                                                           denied or                                                                  abridged by the                                                         United States or                                                           by any state on                                                   account of race,                                                       color, or previous                                              condition of                                                            servitude.</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877" y="2971800"/>
            <a:ext cx="512212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625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South under Reconstruction</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solidFill>
                  <a:srgbClr val="FFFF00"/>
                </a:solidFill>
              </a:rPr>
              <a:t>Many whites in the South felt that any southerner who helped the Republicans was a traitor.</a:t>
            </a:r>
          </a:p>
          <a:p>
            <a:endParaRPr lang="en-US" dirty="0">
              <a:solidFill>
                <a:srgbClr val="FFFF00"/>
              </a:solidFill>
            </a:endParaRPr>
          </a:p>
          <a:p>
            <a:r>
              <a:rPr lang="en-US" dirty="0" smtClean="0">
                <a:solidFill>
                  <a:srgbClr val="FFFF00"/>
                </a:solidFill>
              </a:rPr>
              <a:t>They called the white                                  southern Republicans                               scalawags, a word used                                     for small, scruffy                                            horses.</a:t>
            </a:r>
            <a:endParaRPr lang="en-US" dirty="0">
              <a:solidFill>
                <a:srgbClr val="FFFF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194620"/>
            <a:ext cx="4191000" cy="365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523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Carpetbaggers</a:t>
            </a:r>
            <a:endParaRPr lang="en-US" dirty="0">
              <a:solidFill>
                <a:srgbClr val="FFFF00"/>
              </a:solidFill>
            </a:endParaRPr>
          </a:p>
        </p:txBody>
      </p:sp>
      <p:sp>
        <p:nvSpPr>
          <p:cNvPr id="3" name="Content Placeholder 2"/>
          <p:cNvSpPr>
            <a:spLocks noGrp="1"/>
          </p:cNvSpPr>
          <p:nvPr>
            <p:ph idx="1"/>
          </p:nvPr>
        </p:nvSpPr>
        <p:spPr>
          <a:xfrm>
            <a:off x="457200" y="1600200"/>
            <a:ext cx="4953000" cy="4525963"/>
          </a:xfrm>
        </p:spPr>
        <p:txBody>
          <a:bodyPr/>
          <a:lstStyle/>
          <a:p>
            <a:r>
              <a:rPr lang="en-US" dirty="0" smtClean="0">
                <a:solidFill>
                  <a:srgbClr val="FFFF00"/>
                </a:solidFill>
              </a:rPr>
              <a:t>A southern term for northerners who appeared to be in such a hurry they had time only to fling a few clothes into cheap suitcases or carpetbags.</a:t>
            </a:r>
            <a:endParaRPr lang="en-US" dirty="0">
              <a:solidFill>
                <a:srgbClr val="FFFF00"/>
              </a:solidFill>
            </a:endParaRPr>
          </a:p>
        </p:txBody>
      </p:sp>
      <p:pic>
        <p:nvPicPr>
          <p:cNvPr id="4" name="Picture 2" descr="Image:Carpetbagg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985" y="4026694"/>
            <a:ext cx="28956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e_a707_suitcase_tour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359693"/>
            <a:ext cx="2514599" cy="268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70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Jobs for African Americans</a:t>
            </a:r>
            <a:endParaRPr lang="en-US" dirty="0"/>
          </a:p>
        </p:txBody>
      </p:sp>
      <p:sp>
        <p:nvSpPr>
          <p:cNvPr id="3" name="Content Placeholder 2"/>
          <p:cNvSpPr>
            <a:spLocks noGrp="1"/>
          </p:cNvSpPr>
          <p:nvPr>
            <p:ph idx="1"/>
          </p:nvPr>
        </p:nvSpPr>
        <p:spPr/>
        <p:txBody>
          <a:bodyPr/>
          <a:lstStyle/>
          <a:p>
            <a:r>
              <a:rPr lang="en-US" dirty="0" smtClean="0"/>
              <a:t>African Americans became:</a:t>
            </a:r>
          </a:p>
          <a:p>
            <a:pPr lvl="1"/>
            <a:r>
              <a:rPr lang="en-US" dirty="0" smtClean="0"/>
              <a:t>Sheriffs</a:t>
            </a:r>
          </a:p>
          <a:p>
            <a:pPr lvl="1"/>
            <a:r>
              <a:rPr lang="en-US" dirty="0" smtClean="0"/>
              <a:t>Mayors</a:t>
            </a:r>
          </a:p>
          <a:p>
            <a:pPr lvl="1"/>
            <a:r>
              <a:rPr lang="en-US" dirty="0" smtClean="0"/>
              <a:t>Legislators</a:t>
            </a:r>
          </a:p>
          <a:p>
            <a:endParaRPr lang="en-US" dirty="0" smtClean="0">
              <a:solidFill>
                <a:srgbClr val="FFFF00"/>
              </a:solidFill>
            </a:endParaRPr>
          </a:p>
          <a:p>
            <a:r>
              <a:rPr lang="en-US" dirty="0" smtClean="0">
                <a:solidFill>
                  <a:srgbClr val="FFFF00"/>
                </a:solidFill>
              </a:rPr>
              <a:t>16 African Americans were elected to Congress between 1869 and 1880</a:t>
            </a:r>
          </a:p>
        </p:txBody>
      </p:sp>
    </p:spTree>
    <p:extLst>
      <p:ext uri="{BB962C8B-B14F-4D97-AF65-F5344CB8AC3E}">
        <p14:creationId xmlns:p14="http://schemas.microsoft.com/office/powerpoint/2010/main" val="126503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Reconstruction</a:t>
            </a:r>
            <a:endParaRPr lang="en-US" dirty="0">
              <a:solidFill>
                <a:srgbClr val="FFFF00"/>
              </a:solidFill>
            </a:endParaRPr>
          </a:p>
        </p:txBody>
      </p:sp>
      <p:sp>
        <p:nvSpPr>
          <p:cNvPr id="3" name="Content Placeholder 2"/>
          <p:cNvSpPr>
            <a:spLocks noGrp="1"/>
          </p:cNvSpPr>
          <p:nvPr>
            <p:ph idx="1"/>
          </p:nvPr>
        </p:nvSpPr>
        <p:spPr>
          <a:xfrm>
            <a:off x="457201" y="1600200"/>
            <a:ext cx="4572000" cy="4525963"/>
          </a:xfrm>
        </p:spPr>
        <p:txBody>
          <a:bodyPr/>
          <a:lstStyle/>
          <a:p>
            <a:r>
              <a:rPr lang="en-US" dirty="0" smtClean="0">
                <a:solidFill>
                  <a:srgbClr val="FFFF00"/>
                </a:solidFill>
              </a:rPr>
              <a:t>The period of time when the South was rebuilt as well as the federal government’s program to rebuild it.</a:t>
            </a:r>
          </a:p>
          <a:p>
            <a:endParaRPr lang="en-US" dirty="0">
              <a:solidFill>
                <a:srgbClr val="FFFF00"/>
              </a:solidFill>
            </a:endParaRPr>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325" y="1312252"/>
            <a:ext cx="3876675"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506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Hiram Revels</a:t>
            </a:r>
            <a:endParaRPr lang="en-US" dirty="0">
              <a:solidFill>
                <a:srgbClr val="FFFF00"/>
              </a:solidFill>
            </a:endParaRPr>
          </a:p>
        </p:txBody>
      </p:sp>
      <p:sp>
        <p:nvSpPr>
          <p:cNvPr id="3" name="Content Placeholder 2"/>
          <p:cNvSpPr>
            <a:spLocks noGrp="1"/>
          </p:cNvSpPr>
          <p:nvPr>
            <p:ph idx="1"/>
          </p:nvPr>
        </p:nvSpPr>
        <p:spPr>
          <a:xfrm>
            <a:off x="457200" y="1600200"/>
            <a:ext cx="4419600" cy="4525963"/>
          </a:xfrm>
        </p:spPr>
        <p:txBody>
          <a:bodyPr>
            <a:normAutofit fontScale="92500"/>
          </a:bodyPr>
          <a:lstStyle/>
          <a:p>
            <a:r>
              <a:rPr lang="en-US" dirty="0" smtClean="0">
                <a:solidFill>
                  <a:srgbClr val="FFFF00"/>
                </a:solidFill>
              </a:rPr>
              <a:t>A clergyman and teacher, became the nation’s first black senator in 1870</a:t>
            </a:r>
          </a:p>
          <a:p>
            <a:endParaRPr lang="en-US" dirty="0"/>
          </a:p>
          <a:p>
            <a:r>
              <a:rPr lang="en-US" dirty="0" smtClean="0"/>
              <a:t>He completed the unfinished term of former Confederate president Jefferson Davis</a:t>
            </a:r>
            <a:endParaRPr lang="en-US" dirty="0"/>
          </a:p>
        </p:txBody>
      </p:sp>
      <p:pic>
        <p:nvPicPr>
          <p:cNvPr id="4" name="Picture 2" descr="Image:Hiram Rhodes Revels - Brady-Hand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701" y="1600200"/>
            <a:ext cx="3980714"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06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Blanche K. Bruce</a:t>
            </a:r>
            <a:endParaRPr lang="en-US" dirty="0">
              <a:solidFill>
                <a:srgbClr val="FFFF00"/>
              </a:solidFill>
            </a:endParaRPr>
          </a:p>
        </p:txBody>
      </p:sp>
      <p:sp>
        <p:nvSpPr>
          <p:cNvPr id="3" name="Content Placeholder 2"/>
          <p:cNvSpPr>
            <a:spLocks noGrp="1"/>
          </p:cNvSpPr>
          <p:nvPr>
            <p:ph idx="1"/>
          </p:nvPr>
        </p:nvSpPr>
        <p:spPr>
          <a:xfrm>
            <a:off x="457200" y="1600200"/>
            <a:ext cx="4038600" cy="4525963"/>
          </a:xfrm>
        </p:spPr>
        <p:txBody>
          <a:bodyPr/>
          <a:lstStyle/>
          <a:p>
            <a:r>
              <a:rPr lang="en-US" dirty="0" smtClean="0">
                <a:solidFill>
                  <a:srgbClr val="FFFF00"/>
                </a:solidFill>
              </a:rPr>
              <a:t>Became the first African American to serve full term in the senate in 1874</a:t>
            </a:r>
            <a:endParaRPr lang="en-US" dirty="0">
              <a:solidFill>
                <a:srgbClr val="FFFF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493814"/>
            <a:ext cx="4343400" cy="534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114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Ku Klux Klan</a:t>
            </a:r>
            <a:endParaRPr lang="en-US" dirty="0">
              <a:solidFill>
                <a:srgbClr val="FFFF00"/>
              </a:solidFill>
            </a:endParaRPr>
          </a:p>
        </p:txBody>
      </p:sp>
      <p:sp>
        <p:nvSpPr>
          <p:cNvPr id="3" name="Content Placeholder 2"/>
          <p:cNvSpPr>
            <a:spLocks noGrp="1"/>
          </p:cNvSpPr>
          <p:nvPr>
            <p:ph idx="1"/>
          </p:nvPr>
        </p:nvSpPr>
        <p:spPr>
          <a:xfrm>
            <a:off x="427892" y="1600200"/>
            <a:ext cx="8563708" cy="4525963"/>
          </a:xfrm>
        </p:spPr>
        <p:txBody>
          <a:bodyPr>
            <a:normAutofit fontScale="92500" lnSpcReduction="20000"/>
          </a:bodyPr>
          <a:lstStyle/>
          <a:p>
            <a:r>
              <a:rPr lang="en-US" dirty="0" smtClean="0">
                <a:solidFill>
                  <a:srgbClr val="FFFF00"/>
                </a:solidFill>
              </a:rPr>
              <a:t>Secret society to try to help the South regain its power.</a:t>
            </a:r>
          </a:p>
          <a:p>
            <a:endParaRPr lang="en-US" dirty="0">
              <a:solidFill>
                <a:srgbClr val="FFFF00"/>
              </a:solidFill>
            </a:endParaRPr>
          </a:p>
          <a:p>
            <a:r>
              <a:rPr lang="en-US" dirty="0" smtClean="0">
                <a:solidFill>
                  <a:srgbClr val="FFFF00"/>
                </a:solidFill>
              </a:rPr>
              <a:t>They used violence to murder and scare African Americans and their allies.</a:t>
            </a:r>
          </a:p>
          <a:p>
            <a:endParaRPr lang="en-US" dirty="0"/>
          </a:p>
          <a:p>
            <a:r>
              <a:rPr lang="en-US" dirty="0" smtClean="0"/>
              <a:t>In 1870, Congress acted to                                           stop the KKK’s violence by                                        making it a crime to use                                                 force to keep people from                                   voting.</a:t>
            </a:r>
            <a:endParaRPr lang="en-US" dirty="0"/>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5714" y="3346450"/>
            <a:ext cx="3848286"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251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Cycle of Poverty</a:t>
            </a:r>
            <a:endParaRPr lang="en-US" dirty="0"/>
          </a:p>
        </p:txBody>
      </p:sp>
      <p:sp>
        <p:nvSpPr>
          <p:cNvPr id="3" name="Content Placeholder 2"/>
          <p:cNvSpPr>
            <a:spLocks noGrp="1"/>
          </p:cNvSpPr>
          <p:nvPr>
            <p:ph idx="1"/>
          </p:nvPr>
        </p:nvSpPr>
        <p:spPr/>
        <p:txBody>
          <a:bodyPr/>
          <a:lstStyle/>
          <a:p>
            <a:r>
              <a:rPr lang="en-US" dirty="0" smtClean="0">
                <a:solidFill>
                  <a:srgbClr val="FFFF00"/>
                </a:solidFill>
              </a:rPr>
              <a:t>Many freedman and poor whites became share croppers.</a:t>
            </a:r>
          </a:p>
          <a:p>
            <a:endParaRPr lang="en-US" dirty="0">
              <a:solidFill>
                <a:srgbClr val="FFFF00"/>
              </a:solidFill>
            </a:endParaRPr>
          </a:p>
          <a:p>
            <a:r>
              <a:rPr lang="en-US" dirty="0" smtClean="0">
                <a:solidFill>
                  <a:srgbClr val="FFFF00"/>
                </a:solidFill>
              </a:rPr>
              <a:t>They were unable                                                to earn money or to                                                              buy their own land.</a:t>
            </a:r>
            <a:endParaRPr lang="en-US" dirty="0">
              <a:solidFill>
                <a:srgbClr val="FFFF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087" y="3078163"/>
            <a:ext cx="4760913" cy="377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093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End of Reconstruction</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In 1876 Americans flocked to the centennial celebration of the United States in Philadelphia.</a:t>
            </a:r>
          </a:p>
          <a:p>
            <a:endParaRPr lang="en-US" dirty="0"/>
          </a:p>
          <a:p>
            <a:r>
              <a:rPr lang="en-US" dirty="0" smtClean="0"/>
              <a:t>Centennial = 100 years</a:t>
            </a:r>
          </a:p>
          <a:p>
            <a:endParaRPr lang="en-US" dirty="0"/>
          </a:p>
          <a:p>
            <a:r>
              <a:rPr lang="en-US" dirty="0" smtClean="0">
                <a:solidFill>
                  <a:srgbClr val="FFFF00"/>
                </a:solidFill>
              </a:rPr>
              <a:t>The telephone and steam engine were introduced at this fair</a:t>
            </a:r>
            <a:endParaRPr lang="en-US" dirty="0">
              <a:solidFill>
                <a:srgbClr val="FFFF00"/>
              </a:solidFill>
            </a:endParaRPr>
          </a:p>
        </p:txBody>
      </p:sp>
    </p:spTree>
    <p:extLst>
      <p:ext uri="{BB962C8B-B14F-4D97-AF65-F5344CB8AC3E}">
        <p14:creationId xmlns:p14="http://schemas.microsoft.com/office/powerpoint/2010/main" val="2863365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Voting Restrictions</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rPr>
              <a:t>Many southern states passed </a:t>
            </a:r>
          </a:p>
          <a:p>
            <a:pPr marL="0" indent="0">
              <a:buNone/>
            </a:pPr>
            <a:endParaRPr lang="en-US" dirty="0" smtClean="0">
              <a:solidFill>
                <a:srgbClr val="FFFF00"/>
              </a:solidFill>
            </a:endParaRPr>
          </a:p>
          <a:p>
            <a:pPr marL="514350" lvl="1" indent="-514350">
              <a:buFont typeface="+mj-lt"/>
              <a:buAutoNum type="arabicPeriod"/>
            </a:pPr>
            <a:r>
              <a:rPr lang="en-US" dirty="0" smtClean="0">
                <a:solidFill>
                  <a:srgbClr val="FFFF00"/>
                </a:solidFill>
              </a:rPr>
              <a:t>polling taxes:  </a:t>
            </a:r>
            <a:r>
              <a:rPr lang="en-US" dirty="0" smtClean="0">
                <a:solidFill>
                  <a:srgbClr val="FFFF00"/>
                </a:solidFill>
              </a:rPr>
              <a:t>Required voters to pay a fee every time they voted.</a:t>
            </a:r>
          </a:p>
          <a:p>
            <a:pPr marL="514350" lvl="1" indent="-514350">
              <a:buFont typeface="+mj-lt"/>
              <a:buAutoNum type="arabicPeriod"/>
            </a:pPr>
            <a:endParaRPr lang="en-US" dirty="0" smtClean="0">
              <a:solidFill>
                <a:srgbClr val="FFFF00"/>
              </a:solidFill>
            </a:endParaRPr>
          </a:p>
          <a:p>
            <a:pPr marL="514350" lvl="1" indent="-514350">
              <a:buFont typeface="+mj-lt"/>
              <a:buAutoNum type="arabicPeriod"/>
            </a:pPr>
            <a:r>
              <a:rPr lang="en-US" dirty="0" smtClean="0">
                <a:solidFill>
                  <a:srgbClr val="FFFF00"/>
                </a:solidFill>
              </a:rPr>
              <a:t>Literacy tests:   Test required voters to read and explain a difficult part of the Constitution</a:t>
            </a:r>
          </a:p>
          <a:p>
            <a:pPr marL="514350" lvl="1" indent="-514350">
              <a:buFont typeface="+mj-lt"/>
              <a:buAutoNum type="arabicPeriod"/>
            </a:pPr>
            <a:endParaRPr lang="en-US" dirty="0" smtClean="0">
              <a:solidFill>
                <a:srgbClr val="FFFF00"/>
              </a:solidFill>
            </a:endParaRPr>
          </a:p>
          <a:p>
            <a:pPr marL="514350" lvl="1" indent="-514350">
              <a:buFont typeface="+mj-lt"/>
              <a:buAutoNum type="arabicPeriod"/>
            </a:pPr>
            <a:r>
              <a:rPr lang="en-US" dirty="0" smtClean="0">
                <a:solidFill>
                  <a:srgbClr val="FFFF00"/>
                </a:solidFill>
              </a:rPr>
              <a:t>Grandfather Clause </a:t>
            </a:r>
            <a:r>
              <a:rPr lang="en-US" dirty="0" smtClean="0">
                <a:solidFill>
                  <a:srgbClr val="FFFF00"/>
                </a:solidFill>
              </a:rPr>
              <a:t>If a voter’s father or grandfather voted in an election the voter did not have to take the literacy test.</a:t>
            </a:r>
          </a:p>
          <a:p>
            <a:pPr marL="514350" indent="-514350">
              <a:buFont typeface="Arial" panose="020B0604020202020204" pitchFamily="34" charset="0"/>
              <a:buAutoNum type="arabicPeriod"/>
            </a:pPr>
            <a:endParaRPr lang="en-US" dirty="0" smtClean="0">
              <a:solidFill>
                <a:srgbClr val="FFFF00"/>
              </a:solidFill>
            </a:endParaRPr>
          </a:p>
          <a:p>
            <a:pPr marL="514350" indent="-514350">
              <a:buAutoNum type="arabicPeriod"/>
            </a:pPr>
            <a:endParaRPr lang="en-US" dirty="0" smtClean="0">
              <a:solidFill>
                <a:srgbClr val="FFFF00"/>
              </a:solidFill>
            </a:endParaRPr>
          </a:p>
          <a:p>
            <a:endParaRPr lang="en-US" dirty="0">
              <a:solidFill>
                <a:srgbClr val="FFFF00"/>
              </a:solidFill>
            </a:endParaRPr>
          </a:p>
          <a:p>
            <a:pPr marL="0" indent="0">
              <a:buNone/>
            </a:pPr>
            <a:endParaRPr lang="en-US" dirty="0" smtClean="0">
              <a:solidFill>
                <a:srgbClr val="FFFF00"/>
              </a:solidFill>
            </a:endParaRPr>
          </a:p>
          <a:p>
            <a:pPr lvl="1"/>
            <a:endParaRPr lang="en-US" dirty="0" smtClean="0">
              <a:solidFill>
                <a:srgbClr val="FFFF00"/>
              </a:solidFill>
            </a:endParaRPr>
          </a:p>
        </p:txBody>
      </p:sp>
    </p:spTree>
    <p:extLst>
      <p:ext uri="{BB962C8B-B14F-4D97-AF65-F5344CB8AC3E}">
        <p14:creationId xmlns:p14="http://schemas.microsoft.com/office/powerpoint/2010/main" val="995668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Jim Crow Laws</a:t>
            </a:r>
            <a:endParaRPr lang="en-US" dirty="0">
              <a:solidFill>
                <a:srgbClr val="FFFF00"/>
              </a:solidFill>
            </a:endParaRPr>
          </a:p>
        </p:txBody>
      </p:sp>
      <p:sp>
        <p:nvSpPr>
          <p:cNvPr id="3" name="Content Placeholder 2"/>
          <p:cNvSpPr>
            <a:spLocks noGrp="1"/>
          </p:cNvSpPr>
          <p:nvPr>
            <p:ph idx="1"/>
          </p:nvPr>
        </p:nvSpPr>
        <p:spPr>
          <a:xfrm>
            <a:off x="457200" y="1600200"/>
            <a:ext cx="5257800" cy="4525963"/>
          </a:xfrm>
        </p:spPr>
        <p:txBody>
          <a:bodyPr>
            <a:normAutofit/>
          </a:bodyPr>
          <a:lstStyle/>
          <a:p>
            <a:r>
              <a:rPr lang="en-US" dirty="0" smtClean="0">
                <a:solidFill>
                  <a:srgbClr val="FFFF00"/>
                </a:solidFill>
              </a:rPr>
              <a:t>separated blacks and whites in schools, restaurants, theaters, trains, streetcars, playgrounds, hospitals, and even cemeteries.</a:t>
            </a:r>
          </a:p>
          <a:p>
            <a:pPr marL="0" indent="0">
              <a:buNone/>
            </a:pPr>
            <a:endParaRPr lang="en-US" dirty="0" smtClean="0">
              <a:solidFill>
                <a:srgbClr val="FFFF00"/>
              </a:solidFill>
            </a:endParaRPr>
          </a:p>
          <a:p>
            <a:r>
              <a:rPr lang="en-US" dirty="0" smtClean="0">
                <a:solidFill>
                  <a:srgbClr val="FFFF00"/>
                </a:solidFill>
              </a:rPr>
              <a:t>Segregation:  Separating people of different races</a:t>
            </a:r>
            <a:endParaRPr lang="en-US" dirty="0">
              <a:solidFill>
                <a:srgbClr val="FFFF00"/>
              </a:solidFill>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442" y="1270038"/>
            <a:ext cx="2791558" cy="362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olored_water_fount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442" y="4894262"/>
            <a:ext cx="27813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Plessy vs. Ferguson</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Supreme Court ruled that segregation was legal so long as facilities for whites and blacks were equal.</a:t>
            </a:r>
            <a:endParaRPr lang="en-US" dirty="0">
              <a:solidFill>
                <a:srgbClr val="FFFF0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476" y="2819400"/>
            <a:ext cx="3335524"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269" y="4706950"/>
            <a:ext cx="3244207" cy="215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4269" y="3106750"/>
            <a:ext cx="324420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 y="3106751"/>
            <a:ext cx="2565812" cy="16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 y="4762499"/>
            <a:ext cx="2565812" cy="2095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386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Industry in the New South</a:t>
            </a:r>
            <a:endParaRPr lang="en-US" dirty="0">
              <a:solidFill>
                <a:srgbClr val="FFFF00"/>
              </a:solidFill>
            </a:endParaRPr>
          </a:p>
        </p:txBody>
      </p:sp>
      <p:sp>
        <p:nvSpPr>
          <p:cNvPr id="3" name="Content Placeholder 2"/>
          <p:cNvSpPr>
            <a:spLocks noGrp="1"/>
          </p:cNvSpPr>
          <p:nvPr>
            <p:ph idx="1"/>
          </p:nvPr>
        </p:nvSpPr>
        <p:spPr>
          <a:xfrm>
            <a:off x="457200" y="1600201"/>
            <a:ext cx="8229600" cy="1733550"/>
          </a:xfrm>
        </p:spPr>
        <p:txBody>
          <a:bodyPr>
            <a:normAutofit fontScale="92500"/>
          </a:bodyPr>
          <a:lstStyle/>
          <a:p>
            <a:r>
              <a:rPr lang="en-US" dirty="0" smtClean="0">
                <a:solidFill>
                  <a:srgbClr val="FFFF00"/>
                </a:solidFill>
              </a:rPr>
              <a:t>After the Civil War the South focused on it’s ability to use natural resources to build it’s own industry instead of depending on the North</a:t>
            </a:r>
            <a:endParaRPr lang="en-US" dirty="0">
              <a:solidFill>
                <a:srgbClr val="FFFF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0"/>
            <a:ext cx="91440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41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a:t>
            </a:r>
            <a:endParaRPr lang="en-US" dirty="0"/>
          </a:p>
        </p:txBody>
      </p:sp>
      <p:sp>
        <p:nvSpPr>
          <p:cNvPr id="3" name="Content Placeholder 2"/>
          <p:cNvSpPr>
            <a:spLocks noGrp="1"/>
          </p:cNvSpPr>
          <p:nvPr>
            <p:ph idx="1"/>
          </p:nvPr>
        </p:nvSpPr>
        <p:spPr>
          <a:xfrm>
            <a:off x="457200" y="1600200"/>
            <a:ext cx="8458200" cy="4525963"/>
          </a:xfrm>
        </p:spPr>
        <p:txBody>
          <a:bodyPr>
            <a:normAutofit fontScale="92500" lnSpcReduction="20000"/>
          </a:bodyPr>
          <a:lstStyle/>
          <a:p>
            <a:r>
              <a:rPr lang="en-US" dirty="0" smtClean="0">
                <a:solidFill>
                  <a:srgbClr val="FFFF00"/>
                </a:solidFill>
              </a:rPr>
              <a:t>Ten Percent Plan was outlined by Lincoln in 1863</a:t>
            </a:r>
          </a:p>
          <a:p>
            <a:endParaRPr lang="en-US" dirty="0">
              <a:solidFill>
                <a:srgbClr val="FFFF00"/>
              </a:solidFill>
            </a:endParaRPr>
          </a:p>
          <a:p>
            <a:r>
              <a:rPr lang="en-US" dirty="0" smtClean="0">
                <a:solidFill>
                  <a:srgbClr val="FFFF00"/>
                </a:solidFill>
              </a:rPr>
              <a:t>Under the plan, a southern state could form a new government after 10 percent of its voters swore an oath of loyalty to the                                           United States</a:t>
            </a:r>
          </a:p>
          <a:p>
            <a:endParaRPr lang="en-US" dirty="0">
              <a:solidFill>
                <a:srgbClr val="FFFF00"/>
              </a:solidFill>
            </a:endParaRPr>
          </a:p>
          <a:p>
            <a:r>
              <a:rPr lang="en-US" dirty="0" smtClean="0">
                <a:solidFill>
                  <a:srgbClr val="FFFF00"/>
                </a:solidFill>
              </a:rPr>
              <a:t>Plan also offered amnesty, or                   government pardon, to                            confederates who swore                                     loyalty to the Union</a:t>
            </a:r>
            <a:endParaRPr lang="en-US" dirty="0">
              <a:solidFill>
                <a:srgbClr val="FFFF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393696"/>
            <a:ext cx="2971800" cy="346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656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Wade-Davis Bill</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Passed by Congress in 1864</a:t>
            </a:r>
          </a:p>
          <a:p>
            <a:endParaRPr lang="en-US" dirty="0">
              <a:solidFill>
                <a:srgbClr val="FFFF00"/>
              </a:solidFill>
            </a:endParaRPr>
          </a:p>
          <a:p>
            <a:r>
              <a:rPr lang="en-US" dirty="0" smtClean="0">
                <a:solidFill>
                  <a:srgbClr val="FFFF00"/>
                </a:solidFill>
              </a:rPr>
              <a:t>Required a                                                     majority of                                                       white men in                                                     each southern                                                         colony to swear                                                loyalty</a:t>
            </a:r>
            <a:endParaRPr lang="en-US"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692" y="2859087"/>
            <a:ext cx="5334000"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093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The Freemen’s Bureau</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Nearly four million men and women who had been slaves became known as freedman</a:t>
            </a:r>
            <a:endParaRPr lang="en-US" dirty="0">
              <a:solidFill>
                <a:srgbClr val="FFFF00"/>
              </a:solidFill>
            </a:endParaRPr>
          </a:p>
        </p:txBody>
      </p:sp>
      <p:pic>
        <p:nvPicPr>
          <p:cNvPr id="4"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2895600"/>
            <a:ext cx="5943600" cy="399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07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Freedmen’s Bureau</a:t>
            </a:r>
            <a:endParaRPr lang="en-US" dirty="0"/>
          </a:p>
        </p:txBody>
      </p:sp>
      <p:sp>
        <p:nvSpPr>
          <p:cNvPr id="3" name="Content Placeholder 2"/>
          <p:cNvSpPr>
            <a:spLocks noGrp="1"/>
          </p:cNvSpPr>
          <p:nvPr>
            <p:ph idx="1"/>
          </p:nvPr>
        </p:nvSpPr>
        <p:spPr>
          <a:xfrm>
            <a:off x="457200" y="1905000"/>
            <a:ext cx="8229600" cy="4525963"/>
          </a:xfrm>
        </p:spPr>
        <p:txBody>
          <a:bodyPr>
            <a:normAutofit fontScale="77500" lnSpcReduction="20000"/>
          </a:bodyPr>
          <a:lstStyle/>
          <a:p>
            <a:r>
              <a:rPr lang="en-US" dirty="0" smtClean="0">
                <a:solidFill>
                  <a:srgbClr val="FFFF00"/>
                </a:solidFill>
              </a:rPr>
              <a:t>Provided food, clothing, and medical care                              to the former Confederate states.</a:t>
            </a:r>
          </a:p>
          <a:p>
            <a:endParaRPr lang="en-US" dirty="0"/>
          </a:p>
          <a:p>
            <a:r>
              <a:rPr lang="en-US" dirty="0" smtClean="0">
                <a:solidFill>
                  <a:srgbClr val="FFFF00"/>
                </a:solidFill>
              </a:rPr>
              <a:t>Set up schools for freed slaves</a:t>
            </a:r>
          </a:p>
          <a:p>
            <a:endParaRPr lang="en-US" dirty="0"/>
          </a:p>
          <a:p>
            <a:r>
              <a:rPr lang="en-US" dirty="0" smtClean="0"/>
              <a:t>Most of the teachers were volunteers,                              often women.  </a:t>
            </a:r>
          </a:p>
          <a:p>
            <a:endParaRPr lang="en-US" dirty="0"/>
          </a:p>
          <a:p>
            <a:r>
              <a:rPr lang="en-US" dirty="0" smtClean="0">
                <a:solidFill>
                  <a:srgbClr val="FFFF00"/>
                </a:solidFill>
              </a:rPr>
              <a:t>Charlotte Forten was a teacher</a:t>
            </a:r>
          </a:p>
          <a:p>
            <a:endParaRPr lang="en-US" dirty="0">
              <a:solidFill>
                <a:srgbClr val="FFFF00"/>
              </a:solidFill>
            </a:endParaRPr>
          </a:p>
          <a:p>
            <a:r>
              <a:rPr lang="en-US" dirty="0" smtClean="0">
                <a:solidFill>
                  <a:srgbClr val="FFFF00"/>
                </a:solidFill>
              </a:rPr>
              <a:t>The bureau set the groundwork for our                           public school system.</a:t>
            </a:r>
            <a:endParaRPr lang="en-US" dirty="0">
              <a:solidFill>
                <a:srgbClr val="FFFF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943" y="3962400"/>
            <a:ext cx="2228919"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1702" y="1450975"/>
            <a:ext cx="206057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67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Charlotte Forten</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r>
              <a:rPr lang="en-US" sz="3100" dirty="0" smtClean="0"/>
              <a:t>Came from a wealthy Northern African American family.</a:t>
            </a:r>
          </a:p>
          <a:p>
            <a:endParaRPr lang="en-US" sz="3100" dirty="0"/>
          </a:p>
          <a:p>
            <a:r>
              <a:rPr lang="en-US" sz="3100" dirty="0" smtClean="0"/>
              <a:t>As a young girl she had private tutors.</a:t>
            </a:r>
          </a:p>
          <a:p>
            <a:endParaRPr lang="en-US" sz="3100" dirty="0"/>
          </a:p>
          <a:p>
            <a:r>
              <a:rPr lang="en-US" sz="3100" dirty="0" smtClean="0">
                <a:solidFill>
                  <a:srgbClr val="FFFF00"/>
                </a:solidFill>
              </a:rPr>
              <a:t>She was a strong abolitionist that was dedicated to improving the quality of life for African Americans</a:t>
            </a:r>
          </a:p>
          <a:p>
            <a:endParaRPr lang="en-US" sz="3100" dirty="0"/>
          </a:p>
          <a:p>
            <a:r>
              <a:rPr lang="en-US" sz="3100" dirty="0" smtClean="0"/>
              <a:t>Had to teach reading, writing, and arithmetic without books or supplies.</a:t>
            </a:r>
          </a:p>
          <a:p>
            <a:endParaRPr lang="en-US" sz="3100" dirty="0"/>
          </a:p>
          <a:p>
            <a:r>
              <a:rPr lang="en-US" sz="3100" dirty="0" smtClean="0"/>
              <a:t>Classes were large and they included students of all ages.</a:t>
            </a:r>
          </a:p>
          <a:p>
            <a:endParaRPr lang="en-US" dirty="0"/>
          </a:p>
          <a:p>
            <a:endParaRPr lang="en-US" dirty="0"/>
          </a:p>
        </p:txBody>
      </p:sp>
    </p:spTree>
    <p:extLst>
      <p:ext uri="{BB962C8B-B14F-4D97-AF65-F5344CB8AC3E}">
        <p14:creationId xmlns:p14="http://schemas.microsoft.com/office/powerpoint/2010/main" val="2612003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13</a:t>
            </a:r>
            <a:r>
              <a:rPr lang="en-US" baseline="30000" dirty="0" smtClean="0">
                <a:solidFill>
                  <a:srgbClr val="FFFF00"/>
                </a:solidFill>
              </a:rPr>
              <a:t>th</a:t>
            </a:r>
            <a:r>
              <a:rPr lang="en-US" dirty="0" smtClean="0">
                <a:solidFill>
                  <a:srgbClr val="FFFF00"/>
                </a:solidFill>
              </a:rPr>
              <a:t> Amendment</a:t>
            </a:r>
            <a:endParaRPr lang="en-US" dirty="0">
              <a:solidFill>
                <a:srgbClr val="FFFF00"/>
              </a:solidFill>
            </a:endParaRPr>
          </a:p>
        </p:txBody>
      </p:sp>
      <p:sp>
        <p:nvSpPr>
          <p:cNvPr id="3" name="Content Placeholder 2"/>
          <p:cNvSpPr>
            <a:spLocks noGrp="1"/>
          </p:cNvSpPr>
          <p:nvPr>
            <p:ph idx="1"/>
          </p:nvPr>
        </p:nvSpPr>
        <p:spPr>
          <a:xfrm>
            <a:off x="457200" y="1600200"/>
            <a:ext cx="4267200" cy="4525963"/>
          </a:xfrm>
        </p:spPr>
        <p:txBody>
          <a:bodyPr/>
          <a:lstStyle/>
          <a:p>
            <a:r>
              <a:rPr lang="en-US" dirty="0" smtClean="0">
                <a:solidFill>
                  <a:srgbClr val="FFFF00"/>
                </a:solidFill>
              </a:rPr>
              <a:t>Ratified January 31, 1865 by Andrew Johnson</a:t>
            </a:r>
          </a:p>
          <a:p>
            <a:endParaRPr lang="en-US" dirty="0">
              <a:solidFill>
                <a:srgbClr val="FFFF00"/>
              </a:solidFill>
            </a:endParaRPr>
          </a:p>
          <a:p>
            <a:r>
              <a:rPr lang="en-US" dirty="0" smtClean="0">
                <a:solidFill>
                  <a:srgbClr val="FFFF00"/>
                </a:solidFill>
              </a:rPr>
              <a:t>Banned slavery throughout the nation</a:t>
            </a:r>
            <a:endParaRPr lang="en-US" dirty="0">
              <a:solidFill>
                <a:srgbClr val="FFFF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130" y="1447799"/>
            <a:ext cx="3315285" cy="541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7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a:t>
            </a:r>
            <a:r>
              <a:rPr lang="en-US" baseline="30000" dirty="0" smtClean="0"/>
              <a:t>th</a:t>
            </a:r>
            <a:r>
              <a:rPr lang="en-US" dirty="0" smtClean="0"/>
              <a:t> Amendment</a:t>
            </a:r>
            <a:endParaRPr lang="en-US" dirty="0"/>
          </a:p>
        </p:txBody>
      </p:sp>
      <p:sp>
        <p:nvSpPr>
          <p:cNvPr id="3" name="Content Placeholder 2"/>
          <p:cNvSpPr>
            <a:spLocks noGrp="1"/>
          </p:cNvSpPr>
          <p:nvPr>
            <p:ph idx="1"/>
          </p:nvPr>
        </p:nvSpPr>
        <p:spPr/>
        <p:txBody>
          <a:bodyPr>
            <a:normAutofit lnSpcReduction="10000"/>
          </a:bodyPr>
          <a:lstStyle/>
          <a:p>
            <a:r>
              <a:rPr lang="en-US" dirty="0" smtClean="0"/>
              <a:t>Section 1:</a:t>
            </a:r>
          </a:p>
          <a:p>
            <a:pPr lvl="1"/>
            <a:r>
              <a:rPr lang="en-US" dirty="0" smtClean="0"/>
              <a:t>Neither slavery nor voluntary servitude, except as a punishment for crime where of the party shall have been duly convicted, shall exist within the United States, or any place subject to their jurisdiction.</a:t>
            </a:r>
          </a:p>
          <a:p>
            <a:endParaRPr lang="en-US" dirty="0" smtClean="0"/>
          </a:p>
          <a:p>
            <a:r>
              <a:rPr lang="en-US" dirty="0" smtClean="0"/>
              <a:t>Section 2:</a:t>
            </a:r>
          </a:p>
          <a:p>
            <a:pPr lvl="1"/>
            <a:r>
              <a:rPr lang="en-US" dirty="0" smtClean="0"/>
              <a:t>Congress shall have power to enforce the article by appropriate legislation.</a:t>
            </a:r>
            <a:endParaRPr lang="en-US" dirty="0"/>
          </a:p>
        </p:txBody>
      </p:sp>
    </p:spTree>
    <p:extLst>
      <p:ext uri="{BB962C8B-B14F-4D97-AF65-F5344CB8AC3E}">
        <p14:creationId xmlns:p14="http://schemas.microsoft.com/office/powerpoint/2010/main" val="1367665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916</Words>
  <Application>Microsoft Office PowerPoint</Application>
  <PresentationFormat>On-screen Show (4:3)</PresentationFormat>
  <Paragraphs>138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Reconstruction  and the New South</vt:lpstr>
      <vt:lpstr>Reconstruction</vt:lpstr>
      <vt:lpstr>Reconstruction</vt:lpstr>
      <vt:lpstr>Wade-Davis Bill</vt:lpstr>
      <vt:lpstr>The Freemen’s Bureau</vt:lpstr>
      <vt:lpstr>The Freedmen’s Bureau</vt:lpstr>
      <vt:lpstr>Charlotte Forten</vt:lpstr>
      <vt:lpstr>13th Amendment</vt:lpstr>
      <vt:lpstr>13th Amendment</vt:lpstr>
      <vt:lpstr>Black Codes</vt:lpstr>
      <vt:lpstr>14th Amendment</vt:lpstr>
      <vt:lpstr>14th Amendment</vt:lpstr>
      <vt:lpstr>Radical Reconstruction</vt:lpstr>
      <vt:lpstr>President Ulysses S. Grant</vt:lpstr>
      <vt:lpstr>15th Amendment</vt:lpstr>
      <vt:lpstr>15th Amendment</vt:lpstr>
      <vt:lpstr>The South under Reconstruction</vt:lpstr>
      <vt:lpstr>Carpetbaggers</vt:lpstr>
      <vt:lpstr>New Jobs for African Americans</vt:lpstr>
      <vt:lpstr>Hiram Revels</vt:lpstr>
      <vt:lpstr>Blanche K. Bruce</vt:lpstr>
      <vt:lpstr>Ku Klux Klan</vt:lpstr>
      <vt:lpstr>The Cycle of Poverty</vt:lpstr>
      <vt:lpstr>The End of Reconstruction</vt:lpstr>
      <vt:lpstr>Voting Restrictions</vt:lpstr>
      <vt:lpstr>Jim Crow Laws</vt:lpstr>
      <vt:lpstr>Plessy vs. Ferguson</vt:lpstr>
      <vt:lpstr>Industry in the New South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  and the New South</dc:title>
  <dc:creator>Joshua Condry</dc:creator>
  <cp:lastModifiedBy>Joshua Condry</cp:lastModifiedBy>
  <cp:revision>13</cp:revision>
  <dcterms:created xsi:type="dcterms:W3CDTF">2017-02-12T00:26:58Z</dcterms:created>
  <dcterms:modified xsi:type="dcterms:W3CDTF">2017-02-12T02:49:33Z</dcterms:modified>
</cp:coreProperties>
</file>