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301" r:id="rId12"/>
    <p:sldId id="265" r:id="rId13"/>
    <p:sldId id="266" r:id="rId14"/>
    <p:sldId id="273" r:id="rId15"/>
    <p:sldId id="274" r:id="rId16"/>
    <p:sldId id="275" r:id="rId17"/>
    <p:sldId id="298" r:id="rId18"/>
    <p:sldId id="277" r:id="rId19"/>
    <p:sldId id="267" r:id="rId20"/>
    <p:sldId id="268" r:id="rId21"/>
    <p:sldId id="272" r:id="rId22"/>
    <p:sldId id="269" r:id="rId23"/>
    <p:sldId id="270" r:id="rId24"/>
    <p:sldId id="271" r:id="rId25"/>
    <p:sldId id="276" r:id="rId26"/>
    <p:sldId id="279" r:id="rId27"/>
    <p:sldId id="280" r:id="rId28"/>
    <p:sldId id="278" r:id="rId29"/>
    <p:sldId id="281" r:id="rId30"/>
    <p:sldId id="282" r:id="rId31"/>
    <p:sldId id="287" r:id="rId32"/>
    <p:sldId id="286" r:id="rId33"/>
    <p:sldId id="283" r:id="rId34"/>
    <p:sldId id="284" r:id="rId35"/>
    <p:sldId id="285" r:id="rId36"/>
    <p:sldId id="290" r:id="rId37"/>
    <p:sldId id="294" r:id="rId38"/>
    <p:sldId id="288" r:id="rId39"/>
    <p:sldId id="292" r:id="rId40"/>
    <p:sldId id="289" r:id="rId41"/>
    <p:sldId id="293" r:id="rId42"/>
    <p:sldId id="291" r:id="rId43"/>
    <p:sldId id="295" r:id="rId44"/>
    <p:sldId id="296" r:id="rId45"/>
    <p:sldId id="297" r:id="rId46"/>
    <p:sldId id="299" r:id="rId47"/>
    <p:sldId id="30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2830-75E5-4FFB-935F-F8CD2F3BEDAF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AB8A-343E-4818-86B0-A8B2844C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1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2830-75E5-4FFB-935F-F8CD2F3BEDAF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AB8A-343E-4818-86B0-A8B2844C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5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2830-75E5-4FFB-935F-F8CD2F3BEDAF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AB8A-343E-4818-86B0-A8B2844C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0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2012-1AD4-41A9-AD16-02C689B998A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4D9-C214-4B9C-BA63-37F84109B543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82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2012-1AD4-41A9-AD16-02C689B998A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4D9-C214-4B9C-BA63-37F84109B543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56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2012-1AD4-41A9-AD16-02C689B998A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4D9-C214-4B9C-BA63-37F84109B543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7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2012-1AD4-41A9-AD16-02C689B998A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4D9-C214-4B9C-BA63-37F84109B543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53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2012-1AD4-41A9-AD16-02C689B998A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4D9-C214-4B9C-BA63-37F84109B543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87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2012-1AD4-41A9-AD16-02C689B998A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4D9-C214-4B9C-BA63-37F84109B543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52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2012-1AD4-41A9-AD16-02C689B998A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4D9-C214-4B9C-BA63-37F84109B543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7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2012-1AD4-41A9-AD16-02C689B998A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4D9-C214-4B9C-BA63-37F84109B543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8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2830-75E5-4FFB-935F-F8CD2F3BEDAF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AB8A-343E-4818-86B0-A8B2844C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32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2012-1AD4-41A9-AD16-02C689B998A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4D9-C214-4B9C-BA63-37F84109B543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43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2012-1AD4-41A9-AD16-02C689B998A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4D9-C214-4B9C-BA63-37F84109B543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49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2012-1AD4-41A9-AD16-02C689B998A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14D9-C214-4B9C-BA63-37F84109B543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2830-75E5-4FFB-935F-F8CD2F3BEDAF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AB8A-343E-4818-86B0-A8B2844C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7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2830-75E5-4FFB-935F-F8CD2F3BEDAF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AB8A-343E-4818-86B0-A8B2844C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2830-75E5-4FFB-935F-F8CD2F3BEDAF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AB8A-343E-4818-86B0-A8B2844C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0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2830-75E5-4FFB-935F-F8CD2F3BEDAF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AB8A-343E-4818-86B0-A8B2844C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2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2830-75E5-4FFB-935F-F8CD2F3BEDAF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AB8A-343E-4818-86B0-A8B2844C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0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2830-75E5-4FFB-935F-F8CD2F3BEDAF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AB8A-343E-4818-86B0-A8B2844C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5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2830-75E5-4FFB-935F-F8CD2F3BEDAF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AB8A-343E-4818-86B0-A8B2844C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2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52830-75E5-4FFB-935F-F8CD2F3BEDAF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AB8A-343E-4818-86B0-A8B2844C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19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2012-1AD4-41A9-AD16-02C689B998A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414D9-C214-4B9C-BA63-37F84109B543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17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Road to Independence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81700"/>
            <a:ext cx="6400800" cy="1752600"/>
          </a:xfrm>
        </p:spPr>
        <p:txBody>
          <a:bodyPr/>
          <a:lstStyle/>
          <a:p>
            <a:r>
              <a:rPr lang="en-US" dirty="0" smtClean="0"/>
              <a:t>Mr. Condry’s  Social Studies Class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399"/>
            <a:ext cx="4685034" cy="311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1786701" cy="40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234" y="1482238"/>
            <a:ext cx="20193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586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Continental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Establishes:</a:t>
            </a:r>
          </a:p>
          <a:p>
            <a:pPr lvl="1"/>
            <a:r>
              <a:rPr lang="en-US" dirty="0" smtClean="0"/>
              <a:t>Olive Branch Petition</a:t>
            </a:r>
          </a:p>
          <a:p>
            <a:pPr lvl="1"/>
            <a:r>
              <a:rPr lang="en-US" dirty="0" smtClean="0"/>
              <a:t>Continental Army</a:t>
            </a:r>
          </a:p>
          <a:p>
            <a:pPr lvl="1"/>
            <a:r>
              <a:rPr lang="en-US" dirty="0" smtClean="0"/>
              <a:t>Declaration of Independence (</a:t>
            </a:r>
            <a:r>
              <a:rPr lang="en-US" smtClean="0"/>
              <a:t>separate PowerPoint)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7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Olive Branch Petition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5591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Sent petition to King George III asking to restore peace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endParaRPr lang="en-US" sz="2800" dirty="0" smtClean="0">
              <a:solidFill>
                <a:srgbClr val="FFFF00"/>
              </a:solidFill>
            </a:endParaRP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King </a:t>
            </a:r>
            <a:r>
              <a:rPr lang="en-US" sz="2400" dirty="0">
                <a:solidFill>
                  <a:srgbClr val="FFFF00"/>
                </a:solidFill>
              </a:rPr>
              <a:t>refuses petition</a:t>
            </a:r>
          </a:p>
          <a:p>
            <a:pPr lvl="0"/>
            <a:endParaRPr lang="en-US" sz="2800" dirty="0" smtClean="0">
              <a:solidFill>
                <a:srgbClr val="FFFF00"/>
              </a:solidFill>
            </a:endParaRPr>
          </a:p>
          <a:p>
            <a:pPr lvl="0"/>
            <a:r>
              <a:rPr lang="en-US" sz="2800" dirty="0" smtClean="0"/>
              <a:t>Petition urged a return to the “former harmony”                                                       between Britain and                                                             the colonies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>
                <a:solidFill>
                  <a:srgbClr val="FFFF00"/>
                </a:solidFill>
              </a:rPr>
              <a:t>King ordered a naval                                                                               blockade of the                                                           American coast</a:t>
            </a:r>
            <a:endParaRPr lang="en-US" sz="28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31" y="3171092"/>
            <a:ext cx="535666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337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2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Continental Army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023" y="1143000"/>
            <a:ext cx="8229600" cy="4525963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00"/>
                </a:solidFill>
              </a:rPr>
              <a:t>created an army to prepare for war under the command of George Washington.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0" y="2362200"/>
            <a:ext cx="8773590" cy="449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35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Continental 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Made up of: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Farmers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Frontiersmen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Townspeople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At </a:t>
            </a:r>
            <a:r>
              <a:rPr lang="en-US" dirty="0">
                <a:solidFill>
                  <a:srgbClr val="FFFF00"/>
                </a:solidFill>
              </a:rPr>
              <a:t>first they had to provide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their </a:t>
            </a:r>
            <a:r>
              <a:rPr lang="en-US" dirty="0">
                <a:solidFill>
                  <a:srgbClr val="FFFF00"/>
                </a:solidFill>
              </a:rPr>
              <a:t>own weapons, ammunition,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             and </a:t>
            </a:r>
            <a:r>
              <a:rPr lang="en-US" dirty="0">
                <a:solidFill>
                  <a:srgbClr val="FFFF00"/>
                </a:solidFill>
              </a:rPr>
              <a:t>uniforms</a:t>
            </a:r>
          </a:p>
          <a:p>
            <a:endParaRPr lang="en-US" dirty="0" smtClean="0"/>
          </a:p>
          <a:p>
            <a:r>
              <a:rPr lang="en-US" dirty="0" smtClean="0"/>
              <a:t>Overtime</a:t>
            </a:r>
            <a:r>
              <a:rPr lang="en-US" dirty="0"/>
              <a:t>, they would be formed into regular </a:t>
            </a:r>
            <a:r>
              <a:rPr lang="en-US" dirty="0" smtClean="0"/>
              <a:t>                                             units </a:t>
            </a:r>
            <a:r>
              <a:rPr lang="en-US" dirty="0"/>
              <a:t>with uniforms and proper equipment</a:t>
            </a:r>
          </a:p>
          <a:p>
            <a:endParaRPr lang="en-US" dirty="0" smtClean="0"/>
          </a:p>
          <a:p>
            <a:r>
              <a:rPr lang="en-US" dirty="0" smtClean="0"/>
              <a:t>Many believed the war would be short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575" y="1524000"/>
            <a:ext cx="29814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802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colonist thought of the idea of an American Revolution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Advantages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Fighting for their homes, families, lives, and freedom.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George Washington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Home ground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Ben Franklin got the French to help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Many of the English generals were afraid to make mistakes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The English people would get tired of a long war.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Disadvantages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Poorly trained army and no navy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No money to fight a war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Weak, inexperienced government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2/3 of population wee wither Tories or didn’t care.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Professional English army, Hessians, and Indians against them.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Poor Equipment and lack of food.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Soldiers could leave at will.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7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the British thought  of the idea of an American Revolution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Advantages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Professional army and navy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Factories to make war materials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Money to feed and supply an army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A government to make decisions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2/3 of the American Population were Tories or neutral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Hessians and Indians on British side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Americans were poorly supplied and trained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Disadvantages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England had a 3000 mile supply line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English Soldiers were fighting because they were told to fight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America is a large piece of land and not easy to control or conquer.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Many of the English generals were afraid to make mistakes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8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 Army Eat?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Continental Army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1 ½ pounds of flour or bread</a:t>
            </a:r>
          </a:p>
          <a:p>
            <a:r>
              <a:rPr lang="en-US" dirty="0"/>
              <a:t>1 pound of beef or fish OR ¾ pounds of pork</a:t>
            </a:r>
          </a:p>
          <a:p>
            <a:r>
              <a:rPr lang="en-US" dirty="0"/>
              <a:t>1 </a:t>
            </a:r>
            <a:r>
              <a:rPr lang="en-US" dirty="0" smtClean="0"/>
              <a:t>gill (5 oz.)  </a:t>
            </a:r>
            <a:r>
              <a:rPr lang="en-US" dirty="0"/>
              <a:t>of whiskey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British Army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1 ½ Pounds flour or Bread</a:t>
            </a:r>
          </a:p>
          <a:p>
            <a:r>
              <a:rPr lang="en-US" dirty="0"/>
              <a:t>1 pound of beef or a ½ pound of pork</a:t>
            </a:r>
          </a:p>
          <a:p>
            <a:r>
              <a:rPr lang="en-US" dirty="0"/>
              <a:t>¼ pint of canned Peas or 1 ounce of rice</a:t>
            </a:r>
          </a:p>
          <a:p>
            <a:r>
              <a:rPr lang="en-US" dirty="0"/>
              <a:t>1 ounce of butter</a:t>
            </a:r>
          </a:p>
          <a:p>
            <a:r>
              <a:rPr lang="en-US" dirty="0"/>
              <a:t>1 ½ </a:t>
            </a:r>
            <a:r>
              <a:rPr lang="en-US" dirty="0" smtClean="0"/>
              <a:t>gills (8 </a:t>
            </a:r>
            <a:r>
              <a:rPr lang="en-US" dirty="0" err="1" smtClean="0"/>
              <a:t>oz</a:t>
            </a:r>
            <a:r>
              <a:rPr lang="en-US" dirty="0" smtClean="0"/>
              <a:t>) </a:t>
            </a:r>
            <a:r>
              <a:rPr lang="en-US" dirty="0"/>
              <a:t>of Rum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26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5" y="0"/>
            <a:ext cx="9161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231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Battle of Bunker Hill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Fought on June 17, 1775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1,200 colonial troops </a:t>
            </a:r>
            <a:r>
              <a:rPr lang="en-US" dirty="0" smtClean="0"/>
              <a:t>under the command of William Prescott stealthily occupy Bunker Hill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British </a:t>
            </a:r>
            <a:r>
              <a:rPr lang="en-US" dirty="0">
                <a:solidFill>
                  <a:srgbClr val="FFFF00"/>
                </a:solidFill>
              </a:rPr>
              <a:t>army attacks </a:t>
            </a:r>
            <a:r>
              <a:rPr lang="en-US" dirty="0"/>
              <a:t>rebels to drive them back.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Beaten back </a:t>
            </a:r>
            <a:r>
              <a:rPr lang="en-US" dirty="0" smtClean="0">
                <a:solidFill>
                  <a:srgbClr val="FFFF00"/>
                </a:solidFill>
              </a:rPr>
              <a:t>twice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“Don’t shoot until you see the white of their eyes”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Third attack took the hill after the colonist run out of ammunition.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19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Casualties of Bunker Hill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Continental Army</a:t>
            </a:r>
            <a:endParaRPr lang="en-US" sz="3200" u="sng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115 killed</a:t>
            </a:r>
          </a:p>
          <a:p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305 wounded</a:t>
            </a:r>
          </a:p>
          <a:p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30 Captured</a:t>
            </a:r>
          </a:p>
          <a:p>
            <a:pPr lvl="1"/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20 POWs died</a:t>
            </a:r>
          </a:p>
          <a:p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5 out of 6 Cannons</a:t>
            </a:r>
          </a:p>
          <a:p>
            <a:endParaRPr lang="en-US" sz="32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Total: 450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sng" dirty="0" smtClean="0">
                <a:solidFill>
                  <a:srgbClr val="FF0000"/>
                </a:solidFill>
              </a:rPr>
              <a:t>British Army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19 officers killed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62 officers wounded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207 soldiers killed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766 soldiers wounded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Total 1,054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5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Lexington and Concord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</a:t>
            </a:r>
            <a:r>
              <a:rPr lang="en-US" baseline="30000" dirty="0" smtClean="0">
                <a:solidFill>
                  <a:srgbClr val="FFFF00"/>
                </a:solidFill>
              </a:rPr>
              <a:t>st</a:t>
            </a:r>
            <a:r>
              <a:rPr lang="en-US" dirty="0" smtClean="0">
                <a:solidFill>
                  <a:srgbClr val="FFFF00"/>
                </a:solidFill>
              </a:rPr>
              <a:t> battle of the American Revolution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British troops were sent to confiscate colonial weapons in Concord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Paul Revere and William Dawes warn the colonist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P169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P169-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86375"/>
            <a:ext cx="24384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950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44" y="609600"/>
            <a:ext cx="9169543" cy="562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783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" y="1295400"/>
            <a:ext cx="897534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188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8891"/>
            <a:ext cx="9138138" cy="512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399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Battle of Saratoga (New York)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British planned a 3 pronged attack to capture the Hudson River Valley and cut off New England from the rest of the Colonies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14481"/>
            <a:ext cx="3628292" cy="552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508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Saratoga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FF00"/>
                </a:solidFill>
              </a:rPr>
              <a:t>General St. Leger would march east from the Great Lakes to Albany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Was defeated at Battle of </a:t>
            </a:r>
            <a:r>
              <a:rPr lang="en-US" dirty="0" err="1" smtClean="0">
                <a:solidFill>
                  <a:srgbClr val="FFFF00"/>
                </a:solidFill>
              </a:rPr>
              <a:t>Oriskany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72239"/>
            <a:ext cx="6096000" cy="36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2239"/>
            <a:ext cx="2438400" cy="363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996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Saratoga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General </a:t>
            </a:r>
            <a:r>
              <a:rPr lang="en-US" dirty="0">
                <a:solidFill>
                  <a:srgbClr val="FFFF00"/>
                </a:solidFill>
              </a:rPr>
              <a:t>Howe would march north from New York City to Albany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Never moved north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74" y="3276600"/>
            <a:ext cx="493145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239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69"/>
            <a:ext cx="8229600" cy="1143000"/>
          </a:xfrm>
        </p:spPr>
        <p:txBody>
          <a:bodyPr/>
          <a:lstStyle/>
          <a:p>
            <a:r>
              <a:rPr lang="en-US" dirty="0" smtClean="0"/>
              <a:t>Battle of Saratoga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General Burgoyne would march south from Canada to take Albany.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Was on his own when he met the American army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" y="2895114"/>
            <a:ext cx="3202012" cy="396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95114"/>
            <a:ext cx="5410200" cy="396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124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Saratoga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British Army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Commander: General John Burgoyne</a:t>
            </a:r>
          </a:p>
          <a:p>
            <a:r>
              <a:rPr lang="en-US" dirty="0" smtClean="0"/>
              <a:t>Force: 7200</a:t>
            </a:r>
          </a:p>
          <a:p>
            <a:r>
              <a:rPr lang="en-US" dirty="0" smtClean="0"/>
              <a:t>Killed: 140</a:t>
            </a:r>
          </a:p>
          <a:p>
            <a:r>
              <a:rPr lang="en-US" dirty="0" smtClean="0"/>
              <a:t>Wounded: 370</a:t>
            </a:r>
          </a:p>
          <a:p>
            <a:r>
              <a:rPr lang="en-US" dirty="0" smtClean="0"/>
              <a:t>Captured: 390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Colonial Army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Commander: Benedict Arnold, Daniel Morgan, Horatio Gates</a:t>
            </a:r>
          </a:p>
          <a:p>
            <a:r>
              <a:rPr lang="en-US" dirty="0" smtClean="0"/>
              <a:t>Force: 9000</a:t>
            </a:r>
          </a:p>
          <a:p>
            <a:r>
              <a:rPr lang="en-US" dirty="0" smtClean="0"/>
              <a:t>Killed: 60</a:t>
            </a:r>
          </a:p>
          <a:p>
            <a:r>
              <a:rPr lang="en-US" dirty="0" smtClean="0"/>
              <a:t>Wounded: 260</a:t>
            </a:r>
          </a:p>
          <a:p>
            <a:r>
              <a:rPr lang="en-US" dirty="0" smtClean="0"/>
              <a:t>Captured: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76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Battle of Trenton (New Jersey)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General George Washington’s crossing of the Delaware.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Let the main body of the Continental Army against the Hessian soldiers garrisoned at Trenton.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After a brief battle, nearly all the entire Hessian force was captured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4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0" y="0"/>
            <a:ext cx="9110649" cy="688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0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is a Hessian?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30,000 German troops hired by the British to help fight during the American Revolution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2667755"/>
            <a:ext cx="9132277" cy="420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297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"/>
            <a:ext cx="9144000" cy="644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85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Trenton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British Army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Commander: Johann </a:t>
            </a:r>
            <a:r>
              <a:rPr lang="en-US" dirty="0" err="1" smtClean="0"/>
              <a:t>Rall</a:t>
            </a:r>
            <a:endParaRPr lang="en-US" dirty="0" smtClean="0"/>
          </a:p>
          <a:p>
            <a:r>
              <a:rPr lang="en-US" dirty="0" smtClean="0"/>
              <a:t>Force: 1520</a:t>
            </a:r>
          </a:p>
          <a:p>
            <a:r>
              <a:rPr lang="en-US" dirty="0" smtClean="0"/>
              <a:t>Killed: 22</a:t>
            </a:r>
          </a:p>
          <a:p>
            <a:r>
              <a:rPr lang="en-US" dirty="0" smtClean="0"/>
              <a:t>Wounded: 86</a:t>
            </a:r>
          </a:p>
          <a:p>
            <a:r>
              <a:rPr lang="en-US" dirty="0" smtClean="0"/>
              <a:t>Captured: 906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Continental Army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Commander: George Washington</a:t>
            </a:r>
          </a:p>
          <a:p>
            <a:r>
              <a:rPr lang="en-US" dirty="0" smtClean="0"/>
              <a:t>Force: 2400</a:t>
            </a:r>
          </a:p>
          <a:p>
            <a:r>
              <a:rPr lang="en-US" dirty="0" smtClean="0"/>
              <a:t>Killed: 2</a:t>
            </a:r>
          </a:p>
          <a:p>
            <a:r>
              <a:rPr lang="en-US" dirty="0" smtClean="0"/>
              <a:t>Wounded: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97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67" y="0"/>
            <a:ext cx="9167567" cy="684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550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467"/>
            <a:ext cx="9144000" cy="633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138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Battle of Yorktown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Begins September 28, 1781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Ends October 19, 1781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 decisive victory by a combined force of American Continental Army and the French Army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This will end the war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28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Benjamin Franklin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Living in France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Convinced the French                                                 to Help Americans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4196862" cy="519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424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Yorktown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British Army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Commander: Lord Charles Cornwallis</a:t>
            </a:r>
          </a:p>
          <a:p>
            <a:r>
              <a:rPr lang="en-US" dirty="0" smtClean="0"/>
              <a:t>Force: 8980</a:t>
            </a:r>
          </a:p>
          <a:p>
            <a:r>
              <a:rPr lang="en-US" dirty="0" smtClean="0"/>
              <a:t>Killed: 309</a:t>
            </a:r>
          </a:p>
          <a:p>
            <a:r>
              <a:rPr lang="en-US" dirty="0" smtClean="0"/>
              <a:t>Wounded: 326</a:t>
            </a:r>
          </a:p>
          <a:p>
            <a:r>
              <a:rPr lang="en-US" dirty="0" smtClean="0"/>
              <a:t>Captured: 8007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Continental Army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Commander: George Washington</a:t>
            </a:r>
          </a:p>
          <a:p>
            <a:r>
              <a:rPr lang="en-US" dirty="0" smtClean="0"/>
              <a:t>Force: 20600</a:t>
            </a:r>
          </a:p>
          <a:p>
            <a:r>
              <a:rPr lang="en-US" dirty="0" smtClean="0"/>
              <a:t>Killed: 72</a:t>
            </a:r>
          </a:p>
          <a:p>
            <a:r>
              <a:rPr lang="en-US" dirty="0" smtClean="0"/>
              <a:t>Wounded: 180</a:t>
            </a:r>
          </a:p>
          <a:p>
            <a:r>
              <a:rPr lang="en-US" dirty="0" smtClean="0"/>
              <a:t>Captured: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15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6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14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Lexington and Concord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700 British soldiers were defeated by a ragtag army of angry and untrained militia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This surprise victory bolsters confidence in a war.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Known as the “Shot heard around the world”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No one is actually sure who fired the first shot or if it was an American or British soldier.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3882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" y="533401"/>
            <a:ext cx="9133784" cy="579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792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Casualties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United States: </a:t>
            </a:r>
            <a:r>
              <a:rPr lang="en-US" sz="2400" dirty="0" smtClean="0"/>
              <a:t>6,824 Killed in Battle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/>
              <a:t> </a:t>
            </a:r>
            <a:r>
              <a:rPr lang="en-US" sz="2400" dirty="0" smtClean="0"/>
              <a:t>            25,000-70,000 dead from all causes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Overall casualties up to 50,000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 smtClean="0"/>
              <a:t>Great Britain: </a:t>
            </a:r>
            <a:r>
              <a:rPr lang="en-US" sz="2400" dirty="0" smtClean="0"/>
              <a:t>4,000 army troops killed in Battle</a:t>
            </a:r>
          </a:p>
          <a:p>
            <a:pPr marL="0" indent="0">
              <a:buNone/>
            </a:pPr>
            <a:r>
              <a:rPr lang="en-US" sz="2400" dirty="0"/>
              <a:t>	 </a:t>
            </a:r>
            <a:r>
              <a:rPr lang="en-US" sz="2400" dirty="0" smtClean="0"/>
              <a:t>           27,000 army troops died of disease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1,243 killed in naval battles</a:t>
            </a:r>
          </a:p>
          <a:p>
            <a:pPr marL="0" indent="0">
              <a:buNone/>
            </a:pPr>
            <a:r>
              <a:rPr lang="en-US" sz="2400" dirty="0"/>
              <a:t>	 </a:t>
            </a:r>
            <a:r>
              <a:rPr lang="en-US" sz="2400" dirty="0" smtClean="0"/>
              <a:t>           42,000 deserted</a:t>
            </a:r>
          </a:p>
          <a:p>
            <a:pPr marL="0" indent="0">
              <a:buNone/>
            </a:pPr>
            <a:r>
              <a:rPr lang="en-US" sz="2400" dirty="0"/>
              <a:t>	 </a:t>
            </a:r>
            <a:r>
              <a:rPr lang="en-US" sz="2400" dirty="0" smtClean="0"/>
              <a:t>           18,500 died from disease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At least 51,000 dead from all causes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834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Casualties of the War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France</a:t>
            </a:r>
            <a:r>
              <a:rPr lang="en-US" dirty="0"/>
              <a:t>: 10,000 battle deaths (75% at sea)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Spain</a:t>
            </a:r>
            <a:r>
              <a:rPr lang="en-US" dirty="0"/>
              <a:t>: 5,000 killed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Netherlands</a:t>
            </a:r>
            <a:r>
              <a:rPr lang="en-US" dirty="0"/>
              <a:t>: 500 </a:t>
            </a:r>
            <a:r>
              <a:rPr lang="en-US" dirty="0" smtClean="0"/>
              <a:t>Killed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Germans</a:t>
            </a:r>
            <a:r>
              <a:rPr lang="en-US" dirty="0" smtClean="0"/>
              <a:t>: 1,800 killed in battle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4,888 deserted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7,774 dead from all causes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22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Britain's Cost of War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Spent about </a:t>
            </a:r>
            <a:r>
              <a:rPr lang="en-US" sz="3200" dirty="0">
                <a:solidFill>
                  <a:srgbClr val="FFFF00"/>
                </a:solidFill>
              </a:rPr>
              <a:t>£80 </a:t>
            </a:r>
            <a:r>
              <a:rPr lang="en-US" sz="3200" dirty="0" smtClean="0">
                <a:solidFill>
                  <a:srgbClr val="FFFF00"/>
                </a:solidFill>
              </a:rPr>
              <a:t>million ($129,60,000,000.00)</a:t>
            </a:r>
          </a:p>
          <a:p>
            <a:pPr lvl="1"/>
            <a:endParaRPr lang="en-US" sz="3200" dirty="0" smtClean="0">
              <a:solidFill>
                <a:srgbClr val="FFFF00"/>
              </a:solidFill>
            </a:endParaRP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National debt of </a:t>
            </a:r>
            <a:r>
              <a:rPr lang="en-US" sz="3200" dirty="0">
                <a:solidFill>
                  <a:srgbClr val="FFFF00"/>
                </a:solidFill>
              </a:rPr>
              <a:t>£250 </a:t>
            </a:r>
            <a:r>
              <a:rPr lang="en-US" sz="3200" dirty="0" smtClean="0">
                <a:solidFill>
                  <a:srgbClr val="FFFF00"/>
                </a:solidFill>
              </a:rPr>
              <a:t>million ($40,500,000,000.00)</a:t>
            </a:r>
          </a:p>
          <a:p>
            <a:pPr lvl="1"/>
            <a:endParaRPr lang="en-US" sz="3200" dirty="0" smtClean="0">
              <a:solidFill>
                <a:srgbClr val="FFFF00"/>
              </a:solidFill>
            </a:endParaRP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£</a:t>
            </a:r>
            <a:r>
              <a:rPr lang="en-US" sz="3200" dirty="0">
                <a:solidFill>
                  <a:srgbClr val="FFFF00"/>
                </a:solidFill>
              </a:rPr>
              <a:t>9.5 million a year in interest. </a:t>
            </a:r>
            <a:r>
              <a:rPr lang="en-US" sz="3200" dirty="0" smtClean="0">
                <a:solidFill>
                  <a:srgbClr val="FFFF00"/>
                </a:solidFill>
              </a:rPr>
              <a:t>($1,539,000,000.00)</a:t>
            </a:r>
          </a:p>
          <a:p>
            <a:pPr marL="0" indent="0">
              <a:buNone/>
            </a:pPr>
            <a:endParaRPr lang="en-US" sz="4000" baseline="30000" dirty="0" smtClean="0"/>
          </a:p>
          <a:p>
            <a:endParaRPr lang="en-US" sz="4000" baseline="30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82295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France’s Cost of War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>
                <a:solidFill>
                  <a:srgbClr val="FFFF00"/>
                </a:solidFill>
              </a:rPr>
              <a:t>S</a:t>
            </a:r>
            <a:r>
              <a:rPr lang="en-US" sz="3200" dirty="0" smtClean="0">
                <a:solidFill>
                  <a:srgbClr val="FFFF00"/>
                </a:solidFill>
              </a:rPr>
              <a:t>pent </a:t>
            </a:r>
            <a:r>
              <a:rPr lang="en-US" sz="3200" dirty="0">
                <a:solidFill>
                  <a:srgbClr val="FFFF00"/>
                </a:solidFill>
              </a:rPr>
              <a:t>1.3 billion livres (about £56 million</a:t>
            </a:r>
            <a:r>
              <a:rPr lang="en-US" sz="3200" dirty="0" smtClean="0">
                <a:solidFill>
                  <a:srgbClr val="FFFF00"/>
                </a:solidFill>
              </a:rPr>
              <a:t>) ($9,072,000,000.00)</a:t>
            </a:r>
          </a:p>
          <a:p>
            <a:pPr marL="457200" lvl="1" indent="0">
              <a:buNone/>
            </a:pPr>
            <a:endParaRPr lang="en-US" sz="3200" dirty="0">
              <a:solidFill>
                <a:srgbClr val="FFFF00"/>
              </a:solidFill>
            </a:endParaRP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Their </a:t>
            </a:r>
            <a:r>
              <a:rPr lang="en-US" sz="3200" dirty="0">
                <a:solidFill>
                  <a:srgbClr val="FFFF00"/>
                </a:solidFill>
              </a:rPr>
              <a:t>total national debt was £</a:t>
            </a:r>
            <a:r>
              <a:rPr lang="en-US" sz="3200" dirty="0" smtClean="0">
                <a:solidFill>
                  <a:srgbClr val="FFFF00"/>
                </a:solidFill>
              </a:rPr>
              <a:t>187 million ($30,294,000,000.00)</a:t>
            </a:r>
            <a:endParaRPr lang="en-US" sz="3200" dirty="0">
              <a:solidFill>
                <a:srgbClr val="FFFF00"/>
              </a:solidFill>
            </a:endParaRPr>
          </a:p>
          <a:p>
            <a:pPr lvl="0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759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America’s Cost of War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spent </a:t>
            </a:r>
            <a:r>
              <a:rPr lang="en-US" sz="3200" dirty="0">
                <a:solidFill>
                  <a:srgbClr val="FFFF00"/>
                </a:solidFill>
              </a:rPr>
              <a:t>$37 million at the national level plus $114 million by the states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</a:p>
          <a:p>
            <a:pPr marL="457200" lvl="1" indent="0">
              <a:buNone/>
            </a:pPr>
            <a:endParaRPr lang="en-US" sz="3200" dirty="0" smtClean="0">
              <a:solidFill>
                <a:srgbClr val="FFFF00"/>
              </a:solidFill>
            </a:endParaRPr>
          </a:p>
          <a:p>
            <a:pPr lvl="1"/>
            <a:r>
              <a:rPr lang="en-US" sz="3200" dirty="0" smtClean="0"/>
              <a:t> </a:t>
            </a:r>
            <a:r>
              <a:rPr lang="en-US" sz="3200" dirty="0"/>
              <a:t>This was mostly covered by loans from France and the Netherlands, loans from Americans, and issuance of an increasing amount of paper money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9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" y="152400"/>
            <a:ext cx="9159240" cy="654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5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" y="1219200"/>
            <a:ext cx="9144000" cy="473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3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Lexington and Concord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militia will grow from 80 at the battles of Lexington                                                             and                                                                       Concord                                                                                                                           to 15,000.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2269262"/>
            <a:ext cx="6248400" cy="458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4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43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09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Second Continental Congress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Meet in 1775 in Philadelphia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55" y="2285999"/>
            <a:ext cx="6964345" cy="457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2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1094</Words>
  <Application>Microsoft Office PowerPoint</Application>
  <PresentationFormat>On-screen Show (4:3)</PresentationFormat>
  <Paragraphs>219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1_Office Theme</vt:lpstr>
      <vt:lpstr>Road to Independence</vt:lpstr>
      <vt:lpstr>Lexington and Concord</vt:lpstr>
      <vt:lpstr>PowerPoint Presentation</vt:lpstr>
      <vt:lpstr>Lexington and Concord</vt:lpstr>
      <vt:lpstr>PowerPoint Presentation</vt:lpstr>
      <vt:lpstr>PowerPoint Presentation</vt:lpstr>
      <vt:lpstr>Lexington and Concord</vt:lpstr>
      <vt:lpstr>PowerPoint Presentation</vt:lpstr>
      <vt:lpstr>Second Continental Congress</vt:lpstr>
      <vt:lpstr>Second Continental Congress</vt:lpstr>
      <vt:lpstr>Olive Branch Petition</vt:lpstr>
      <vt:lpstr>Continental Army</vt:lpstr>
      <vt:lpstr>The Continental Army</vt:lpstr>
      <vt:lpstr>What colonist thought of the idea of an American Revolution</vt:lpstr>
      <vt:lpstr>What the British thought  of the idea of an American Revolution</vt:lpstr>
      <vt:lpstr>What did the Army Eat?</vt:lpstr>
      <vt:lpstr>PowerPoint Presentation</vt:lpstr>
      <vt:lpstr>Battle of Bunker Hill</vt:lpstr>
      <vt:lpstr>Casualties of Bunker Hill</vt:lpstr>
      <vt:lpstr>PowerPoint Presentation</vt:lpstr>
      <vt:lpstr>PowerPoint Presentation</vt:lpstr>
      <vt:lpstr>PowerPoint Presentation</vt:lpstr>
      <vt:lpstr>PowerPoint Presentation</vt:lpstr>
      <vt:lpstr>Battle of Saratoga (New York)</vt:lpstr>
      <vt:lpstr>Battle of Saratoga</vt:lpstr>
      <vt:lpstr>Battle of Saratoga</vt:lpstr>
      <vt:lpstr>Battle of Saratoga</vt:lpstr>
      <vt:lpstr>Battle of Saratoga</vt:lpstr>
      <vt:lpstr>Battle of Trenton (New Jersey)</vt:lpstr>
      <vt:lpstr>What is a Hessian?</vt:lpstr>
      <vt:lpstr>PowerPoint Presentation</vt:lpstr>
      <vt:lpstr>Battle of Trenton</vt:lpstr>
      <vt:lpstr>PowerPoint Presentation</vt:lpstr>
      <vt:lpstr>PowerPoint Presentation</vt:lpstr>
      <vt:lpstr>Battle of Yorktown</vt:lpstr>
      <vt:lpstr>Benjamin Franklin</vt:lpstr>
      <vt:lpstr>Battle of Yorktown</vt:lpstr>
      <vt:lpstr>PowerPoint Presentation</vt:lpstr>
      <vt:lpstr>PowerPoint Presentation</vt:lpstr>
      <vt:lpstr>PowerPoint Presentation</vt:lpstr>
      <vt:lpstr>PowerPoint Presentation</vt:lpstr>
      <vt:lpstr>Casualties of the War</vt:lpstr>
      <vt:lpstr>Casualties of the War</vt:lpstr>
      <vt:lpstr>Britain's Cost of War</vt:lpstr>
      <vt:lpstr>France’s Cost of War</vt:lpstr>
      <vt:lpstr>America’s Cost of War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Independence</dc:title>
  <dc:creator>Joshua Condry</dc:creator>
  <cp:lastModifiedBy>Joshua Condry</cp:lastModifiedBy>
  <cp:revision>20</cp:revision>
  <dcterms:created xsi:type="dcterms:W3CDTF">2016-11-05T17:51:45Z</dcterms:created>
  <dcterms:modified xsi:type="dcterms:W3CDTF">2016-11-05T21:07:58Z</dcterms:modified>
</cp:coreProperties>
</file>