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258" r:id="rId4"/>
    <p:sldId id="259" r:id="rId5"/>
    <p:sldId id="301" r:id="rId6"/>
    <p:sldId id="260" r:id="rId7"/>
    <p:sldId id="261" r:id="rId8"/>
    <p:sldId id="262" r:id="rId9"/>
    <p:sldId id="263" r:id="rId10"/>
    <p:sldId id="264" r:id="rId11"/>
    <p:sldId id="302" r:id="rId12"/>
    <p:sldId id="265" r:id="rId13"/>
    <p:sldId id="266" r:id="rId14"/>
    <p:sldId id="267" r:id="rId15"/>
    <p:sldId id="303" r:id="rId16"/>
    <p:sldId id="268" r:id="rId17"/>
    <p:sldId id="269" r:id="rId18"/>
    <p:sldId id="270" r:id="rId19"/>
    <p:sldId id="272" r:id="rId20"/>
    <p:sldId id="273" r:id="rId21"/>
    <p:sldId id="275" r:id="rId22"/>
    <p:sldId id="277" r:id="rId23"/>
    <p:sldId id="278"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8"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D0294-3AB5-4738-8E8F-BFB144BB908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290775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D0294-3AB5-4738-8E8F-BFB144BB908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340710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D0294-3AB5-4738-8E8F-BFB144BB908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226650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D0294-3AB5-4738-8E8F-BFB144BB908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238732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D0294-3AB5-4738-8E8F-BFB144BB908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408655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D0294-3AB5-4738-8E8F-BFB144BB908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171888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D0294-3AB5-4738-8E8F-BFB144BB9080}"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386687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D0294-3AB5-4738-8E8F-BFB144BB9080}"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322802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D0294-3AB5-4738-8E8F-BFB144BB9080}"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114389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D0294-3AB5-4738-8E8F-BFB144BB908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426048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D0294-3AB5-4738-8E8F-BFB144BB908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8619-7F12-4E37-AA90-705AFD581B1A}" type="slidenum">
              <a:rPr lang="en-US" smtClean="0"/>
              <a:t>‹#›</a:t>
            </a:fld>
            <a:endParaRPr lang="en-US"/>
          </a:p>
        </p:txBody>
      </p:sp>
    </p:spTree>
    <p:extLst>
      <p:ext uri="{BB962C8B-B14F-4D97-AF65-F5344CB8AC3E}">
        <p14:creationId xmlns:p14="http://schemas.microsoft.com/office/powerpoint/2010/main" val="28852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0294-3AB5-4738-8E8F-BFB144BB9080}"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B8619-7F12-4E37-AA90-705AFD581B1A}" type="slidenum">
              <a:rPr lang="en-US" smtClean="0"/>
              <a:t>‹#›</a:t>
            </a:fld>
            <a:endParaRPr lang="en-US"/>
          </a:p>
        </p:txBody>
      </p:sp>
    </p:spTree>
    <p:extLst>
      <p:ext uri="{BB962C8B-B14F-4D97-AF65-F5344CB8AC3E}">
        <p14:creationId xmlns:p14="http://schemas.microsoft.com/office/powerpoint/2010/main" val="27954722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6492" y="100868"/>
            <a:ext cx="7772400" cy="1470025"/>
          </a:xfrm>
        </p:spPr>
        <p:txBody>
          <a:bodyPr>
            <a:normAutofit/>
          </a:bodyPr>
          <a:lstStyle/>
          <a:p>
            <a:pPr algn="ctr"/>
            <a:r>
              <a:rPr lang="en-US" altLang="en-US" sz="6600" dirty="0" smtClean="0"/>
              <a:t>“Roaring 20s”</a:t>
            </a:r>
            <a:endParaRPr lang="en-US" altLang="en-US" sz="6600" dirty="0"/>
          </a:p>
        </p:txBody>
      </p:sp>
      <p:sp>
        <p:nvSpPr>
          <p:cNvPr id="2051" name="Rectangle 3"/>
          <p:cNvSpPr>
            <a:spLocks noGrp="1" noChangeArrowheads="1"/>
          </p:cNvSpPr>
          <p:nvPr>
            <p:ph type="subTitle" idx="1"/>
          </p:nvPr>
        </p:nvSpPr>
        <p:spPr>
          <a:xfrm>
            <a:off x="1295400" y="5791200"/>
            <a:ext cx="6400800" cy="762000"/>
          </a:xfrm>
        </p:spPr>
        <p:txBody>
          <a:bodyPr/>
          <a:lstStyle/>
          <a:p>
            <a:pPr algn="ctr"/>
            <a:r>
              <a:rPr lang="en-US" altLang="en-US" dirty="0" smtClean="0"/>
              <a:t>Mr. Condry’s Social Studies Class</a:t>
            </a:r>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53308"/>
            <a:ext cx="8323385" cy="416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03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1143000"/>
          </a:xfrm>
        </p:spPr>
        <p:txBody>
          <a:bodyPr>
            <a:normAutofit fontScale="90000"/>
          </a:bodyPr>
          <a:lstStyle/>
          <a:p>
            <a:r>
              <a:rPr lang="en-US" altLang="en-US" u="sng" dirty="0" smtClean="0"/>
              <a:t>Life </a:t>
            </a:r>
            <a:r>
              <a:rPr lang="en-US" altLang="en-US" u="sng" dirty="0"/>
              <a:t>in the 1920s</a:t>
            </a:r>
            <a:r>
              <a:rPr lang="en-US" altLang="en-US" dirty="0" smtClean="0"/>
              <a:t>:</a:t>
            </a:r>
            <a:br>
              <a:rPr lang="en-US" altLang="en-US" dirty="0" smtClean="0"/>
            </a:br>
            <a:r>
              <a:rPr lang="en-US" altLang="en-US" dirty="0" smtClean="0">
                <a:solidFill>
                  <a:srgbClr val="FFFF00"/>
                </a:solidFill>
              </a:rPr>
              <a:t>Crime wave</a:t>
            </a:r>
            <a:r>
              <a:rPr lang="en-US" altLang="en-US" dirty="0" smtClean="0"/>
              <a:t/>
            </a:r>
            <a:br>
              <a:rPr lang="en-US" altLang="en-US" dirty="0" smtClean="0"/>
            </a:br>
            <a:endParaRPr lang="en-US" altLang="en-US" dirty="0"/>
          </a:p>
        </p:txBody>
      </p:sp>
      <p:sp>
        <p:nvSpPr>
          <p:cNvPr id="8195" name="Rectangle 3"/>
          <p:cNvSpPr>
            <a:spLocks noGrp="1" noChangeArrowheads="1"/>
          </p:cNvSpPr>
          <p:nvPr>
            <p:ph type="body" idx="1"/>
          </p:nvPr>
        </p:nvSpPr>
        <p:spPr/>
        <p:txBody>
          <a:bodyPr>
            <a:normAutofit fontScale="77500" lnSpcReduction="20000"/>
          </a:bodyPr>
          <a:lstStyle/>
          <a:p>
            <a:r>
              <a:rPr lang="en-US" altLang="en-US" dirty="0"/>
              <a:t>The crime wave that began made most people think that the amendment should be </a:t>
            </a:r>
            <a:r>
              <a:rPr lang="en-US" altLang="en-US" dirty="0" smtClean="0"/>
              <a:t>repealed</a:t>
            </a:r>
          </a:p>
          <a:p>
            <a:endParaRPr lang="en-US" altLang="en-US" dirty="0"/>
          </a:p>
          <a:p>
            <a:pPr marL="609600" indent="-609600">
              <a:buFont typeface="Symbol" pitchFamily="18" charset="2"/>
              <a:buNone/>
            </a:pPr>
            <a:r>
              <a:rPr lang="en-US" altLang="en-US" dirty="0"/>
              <a:t>	</a:t>
            </a:r>
            <a:r>
              <a:rPr lang="en-US" altLang="en-US" dirty="0">
                <a:solidFill>
                  <a:srgbClr val="FFFF00"/>
                </a:solidFill>
              </a:rPr>
              <a:t>-organized crime got involved in bootlegging (the illegal </a:t>
            </a:r>
            <a:r>
              <a:rPr lang="en-US" altLang="en-US" dirty="0" smtClean="0">
                <a:solidFill>
                  <a:srgbClr val="FFFF00"/>
                </a:solidFill>
              </a:rPr>
              <a:t>                                                               selling </a:t>
            </a:r>
            <a:r>
              <a:rPr lang="en-US" altLang="en-US" dirty="0">
                <a:solidFill>
                  <a:srgbClr val="FFFF00"/>
                </a:solidFill>
              </a:rPr>
              <a:t>of alcohol</a:t>
            </a:r>
            <a:r>
              <a:rPr lang="en-US" altLang="en-US" dirty="0" smtClean="0">
                <a:solidFill>
                  <a:srgbClr val="FFFF00"/>
                </a:solidFill>
              </a:rPr>
              <a:t>)</a:t>
            </a:r>
          </a:p>
          <a:p>
            <a:pPr marL="609600" indent="-609600">
              <a:buFont typeface="Symbol" pitchFamily="18" charset="2"/>
              <a:buNone/>
            </a:pPr>
            <a:endParaRPr lang="en-US" altLang="en-US" dirty="0">
              <a:solidFill>
                <a:srgbClr val="FFFF00"/>
              </a:solidFill>
            </a:endParaRPr>
          </a:p>
          <a:p>
            <a:pPr marL="609600" indent="-609600">
              <a:buFont typeface="Symbol" pitchFamily="18" charset="2"/>
              <a:buNone/>
            </a:pPr>
            <a:r>
              <a:rPr lang="en-US" altLang="en-US" dirty="0"/>
              <a:t>	</a:t>
            </a:r>
            <a:r>
              <a:rPr lang="en-US" altLang="en-US" dirty="0">
                <a:solidFill>
                  <a:srgbClr val="FFFF00"/>
                </a:solidFill>
              </a:rPr>
              <a:t>-the most </a:t>
            </a:r>
            <a:r>
              <a:rPr lang="en-US" altLang="en-US" dirty="0" smtClean="0">
                <a:solidFill>
                  <a:srgbClr val="FFFF00"/>
                </a:solidFill>
              </a:rPr>
              <a:t>famous                                                                  </a:t>
            </a:r>
            <a:r>
              <a:rPr lang="en-US" altLang="en-US" dirty="0">
                <a:solidFill>
                  <a:srgbClr val="FFFF00"/>
                </a:solidFill>
              </a:rPr>
              <a:t>gangster of the </a:t>
            </a:r>
            <a:r>
              <a:rPr lang="en-US" altLang="en-US" dirty="0" smtClean="0">
                <a:solidFill>
                  <a:srgbClr val="FFFF00"/>
                </a:solidFill>
              </a:rPr>
              <a:t>                                                                    1920s </a:t>
            </a:r>
            <a:r>
              <a:rPr lang="en-US" altLang="en-US" dirty="0">
                <a:solidFill>
                  <a:srgbClr val="FFFF00"/>
                </a:solidFill>
              </a:rPr>
              <a:t>was Al </a:t>
            </a:r>
            <a:r>
              <a:rPr lang="en-US" altLang="en-US" dirty="0" smtClean="0">
                <a:solidFill>
                  <a:srgbClr val="FFFF00"/>
                </a:solidFill>
              </a:rPr>
              <a:t>                                                                       Capone </a:t>
            </a:r>
            <a:r>
              <a:rPr lang="en-US" altLang="en-US" dirty="0">
                <a:solidFill>
                  <a:srgbClr val="FFFF00"/>
                </a:solidFill>
              </a:rPr>
              <a:t>from </a:t>
            </a:r>
            <a:r>
              <a:rPr lang="en-US" altLang="en-US" dirty="0" smtClean="0">
                <a:solidFill>
                  <a:srgbClr val="FFFF00"/>
                </a:solidFill>
              </a:rPr>
              <a:t>                                                                  Chicago</a:t>
            </a:r>
            <a:endParaRPr lang="en-US" altLang="en-US" dirty="0">
              <a:solidFill>
                <a:srgbClr val="FFFF00"/>
              </a:solidFill>
            </a:endParaRPr>
          </a:p>
          <a:p>
            <a:pPr marL="609600" indent="-609600">
              <a:buFont typeface="Symbol" pitchFamily="18" charset="2"/>
              <a:buNone/>
            </a:pPr>
            <a:r>
              <a:rPr lang="en-US" altLang="en-US" dirty="0"/>
              <a:t>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088" y="3200400"/>
            <a:ext cx="5398578"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13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Gangsters Violence During the  Prohibition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271" y="3933825"/>
            <a:ext cx="458173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50"/>
            <a:ext cx="304800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7" y="3902789"/>
            <a:ext cx="4585598" cy="295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43050"/>
            <a:ext cx="3028542" cy="235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926" y="1543050"/>
            <a:ext cx="3039528"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4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u="sng" dirty="0" smtClean="0"/>
              <a:t>Life </a:t>
            </a:r>
            <a:r>
              <a:rPr lang="en-US" altLang="en-US" u="sng" dirty="0"/>
              <a:t>in the 1920s</a:t>
            </a:r>
            <a:r>
              <a:rPr lang="en-US" altLang="en-US" dirty="0" smtClean="0"/>
              <a:t>:</a:t>
            </a:r>
            <a:br>
              <a:rPr lang="en-US" altLang="en-US" dirty="0" smtClean="0"/>
            </a:br>
            <a:r>
              <a:rPr lang="en-US" altLang="en-US" dirty="0" smtClean="0"/>
              <a:t>Al Capone</a:t>
            </a:r>
            <a:endParaRPr lang="en-US" altLang="en-US" dirty="0"/>
          </a:p>
        </p:txBody>
      </p:sp>
      <p:sp>
        <p:nvSpPr>
          <p:cNvPr id="9219" name="Rectangle 3"/>
          <p:cNvSpPr>
            <a:spLocks noGrp="1" noChangeArrowheads="1"/>
          </p:cNvSpPr>
          <p:nvPr>
            <p:ph type="body" idx="1"/>
          </p:nvPr>
        </p:nvSpPr>
        <p:spPr/>
        <p:txBody>
          <a:bodyPr>
            <a:normAutofit fontScale="92500" lnSpcReduction="10000"/>
          </a:bodyPr>
          <a:lstStyle/>
          <a:p>
            <a:pPr>
              <a:lnSpc>
                <a:spcPct val="90000"/>
              </a:lnSpc>
            </a:pPr>
            <a:r>
              <a:rPr lang="en-US" altLang="en-US" u="sng" dirty="0">
                <a:solidFill>
                  <a:srgbClr val="FFFF00"/>
                </a:solidFill>
              </a:rPr>
              <a:t>Al Capone</a:t>
            </a:r>
            <a:r>
              <a:rPr lang="en-US" altLang="en-US" dirty="0">
                <a:solidFill>
                  <a:srgbClr val="FFFF00"/>
                </a:solidFill>
              </a:rPr>
              <a:t> – nicknamed “Scarface” </a:t>
            </a:r>
            <a:endParaRPr lang="en-US" altLang="en-US" dirty="0" smtClean="0">
              <a:solidFill>
                <a:srgbClr val="FFFF00"/>
              </a:solidFill>
            </a:endParaRPr>
          </a:p>
          <a:p>
            <a:pPr marL="0" indent="0">
              <a:lnSpc>
                <a:spcPct val="90000"/>
              </a:lnSpc>
              <a:buNone/>
            </a:pPr>
            <a:endParaRPr lang="en-US" altLang="en-US" dirty="0">
              <a:solidFill>
                <a:srgbClr val="FFFF00"/>
              </a:solidFill>
            </a:endParaRPr>
          </a:p>
          <a:p>
            <a:pPr lvl="1">
              <a:lnSpc>
                <a:spcPct val="90000"/>
              </a:lnSpc>
            </a:pPr>
            <a:r>
              <a:rPr lang="en-US" altLang="en-US" dirty="0" smtClean="0"/>
              <a:t>had </a:t>
            </a:r>
            <a:r>
              <a:rPr lang="en-US" altLang="en-US" dirty="0"/>
              <a:t>a talent for avoiding jail by buying off policemen, city officials, and </a:t>
            </a:r>
            <a:r>
              <a:rPr lang="en-US" altLang="en-US" dirty="0" smtClean="0"/>
              <a:t>politicians</a:t>
            </a:r>
          </a:p>
          <a:p>
            <a:pPr lvl="1">
              <a:lnSpc>
                <a:spcPct val="90000"/>
              </a:lnSpc>
            </a:pPr>
            <a:endParaRPr lang="en-US" altLang="en-US" dirty="0" smtClean="0"/>
          </a:p>
          <a:p>
            <a:pPr lvl="1">
              <a:lnSpc>
                <a:spcPct val="90000"/>
              </a:lnSpc>
            </a:pPr>
            <a:r>
              <a:rPr lang="en-US" altLang="en-US" dirty="0" smtClean="0"/>
              <a:t>made </a:t>
            </a:r>
            <a:r>
              <a:rPr lang="en-US" altLang="en-US" dirty="0"/>
              <a:t>up to $60 million a year from </a:t>
            </a:r>
            <a:r>
              <a:rPr lang="en-US" altLang="en-US" dirty="0" smtClean="0"/>
              <a:t>bootlegging</a:t>
            </a:r>
          </a:p>
          <a:p>
            <a:pPr lvl="1">
              <a:lnSpc>
                <a:spcPct val="90000"/>
              </a:lnSpc>
            </a:pPr>
            <a:endParaRPr lang="en-US" altLang="en-US" dirty="0" smtClean="0"/>
          </a:p>
          <a:p>
            <a:pPr lvl="1">
              <a:lnSpc>
                <a:spcPct val="90000"/>
              </a:lnSpc>
            </a:pPr>
            <a:r>
              <a:rPr lang="en-US" altLang="en-US" dirty="0" smtClean="0">
                <a:solidFill>
                  <a:srgbClr val="FFFF00"/>
                </a:solidFill>
              </a:rPr>
              <a:t>convicted </a:t>
            </a:r>
            <a:r>
              <a:rPr lang="en-US" altLang="en-US" dirty="0">
                <a:solidFill>
                  <a:srgbClr val="FFFF00"/>
                </a:solidFill>
              </a:rPr>
              <a:t>of tax evasion in 1931 and sent to </a:t>
            </a:r>
            <a:r>
              <a:rPr lang="en-US" altLang="en-US" dirty="0" smtClean="0">
                <a:solidFill>
                  <a:srgbClr val="FFFF00"/>
                </a:solidFill>
              </a:rPr>
              <a:t>prison</a:t>
            </a:r>
          </a:p>
          <a:p>
            <a:pPr lvl="1">
              <a:lnSpc>
                <a:spcPct val="90000"/>
              </a:lnSpc>
            </a:pPr>
            <a:endParaRPr lang="en-US" altLang="en-US" dirty="0" smtClean="0">
              <a:solidFill>
                <a:srgbClr val="FFFF00"/>
              </a:solidFill>
            </a:endParaRPr>
          </a:p>
          <a:p>
            <a:pPr lvl="1">
              <a:lnSpc>
                <a:spcPct val="90000"/>
              </a:lnSpc>
            </a:pPr>
            <a:r>
              <a:rPr lang="en-US" altLang="en-US" dirty="0" smtClean="0"/>
              <a:t>released </a:t>
            </a:r>
            <a:r>
              <a:rPr lang="en-US" altLang="en-US" dirty="0"/>
              <a:t>in 1939 after becoming ill with syphilis – died in 1947</a:t>
            </a:r>
            <a:endParaRPr lang="en-US" altLang="en-US" u="sng" dirty="0"/>
          </a:p>
        </p:txBody>
      </p:sp>
    </p:spTree>
    <p:extLst>
      <p:ext uri="{BB962C8B-B14F-4D97-AF65-F5344CB8AC3E}">
        <p14:creationId xmlns:p14="http://schemas.microsoft.com/office/powerpoint/2010/main" val="261690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 calcmode="lin" valueType="num">
                                      <p:cBhvr additive="base">
                                        <p:cTn id="2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1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 calcmode="lin" valueType="num">
                                      <p:cBhvr additive="base">
                                        <p:cTn id="25"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219">
                                            <p:txEl>
                                              <p:pRg st="8" end="8"/>
                                            </p:txEl>
                                          </p:spTgt>
                                        </p:tgtEl>
                                        <p:attrNameLst>
                                          <p:attrName>style.visibility</p:attrName>
                                        </p:attrNameLst>
                                      </p:cBhvr>
                                      <p:to>
                                        <p:strVal val="visible"/>
                                      </p:to>
                                    </p:set>
                                    <p:anim calcmode="lin" valueType="num">
                                      <p:cBhvr additive="base">
                                        <p:cTn id="29" dur="500" fill="hold"/>
                                        <p:tgtEl>
                                          <p:spTgt spid="9219">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cap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1875326" cy="24234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3830216" cy="244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 y="0"/>
            <a:ext cx="9143999" cy="6126163"/>
          </a:xfrm>
        </p:spPr>
        <p:txBody>
          <a:bodyPr>
            <a:normAutofit/>
          </a:bodyPr>
          <a:lstStyle/>
          <a:p>
            <a:pPr marL="0" indent="0">
              <a:buNone/>
            </a:pPr>
            <a:r>
              <a:rPr lang="en-US" dirty="0" smtClean="0"/>
              <a:t>Al Capone			      Valentines Day Massacre</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Alcatraz Cell			         Al Capone’s Cell						</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29001"/>
            <a:ext cx="4724400" cy="34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 y="3429000"/>
            <a:ext cx="4441371" cy="34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10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3327"/>
            <a:ext cx="8229600" cy="1143000"/>
          </a:xfrm>
        </p:spPr>
        <p:txBody>
          <a:bodyPr>
            <a:normAutofit/>
          </a:bodyPr>
          <a:lstStyle/>
          <a:p>
            <a:r>
              <a:rPr lang="en-US" altLang="en-US" dirty="0" smtClean="0">
                <a:solidFill>
                  <a:srgbClr val="FFFF00"/>
                </a:solidFill>
              </a:rPr>
              <a:t>21</a:t>
            </a:r>
            <a:r>
              <a:rPr lang="en-US" altLang="en-US" baseline="30000" dirty="0" smtClean="0">
                <a:solidFill>
                  <a:srgbClr val="FFFF00"/>
                </a:solidFill>
              </a:rPr>
              <a:t>st</a:t>
            </a:r>
            <a:r>
              <a:rPr lang="en-US" altLang="en-US" dirty="0" smtClean="0">
                <a:solidFill>
                  <a:srgbClr val="FFFF00"/>
                </a:solidFill>
              </a:rPr>
              <a:t> Amendment</a:t>
            </a:r>
            <a:endParaRPr lang="en-US" altLang="en-US" dirty="0">
              <a:solidFill>
                <a:srgbClr val="FFFF00"/>
              </a:solidFill>
            </a:endParaRPr>
          </a:p>
        </p:txBody>
      </p:sp>
      <p:sp>
        <p:nvSpPr>
          <p:cNvPr id="10243" name="Rectangle 3"/>
          <p:cNvSpPr>
            <a:spLocks noGrp="1" noChangeArrowheads="1"/>
          </p:cNvSpPr>
          <p:nvPr>
            <p:ph type="body" idx="1"/>
          </p:nvPr>
        </p:nvSpPr>
        <p:spPr>
          <a:xfrm>
            <a:off x="457200" y="1219200"/>
            <a:ext cx="8229600" cy="4525963"/>
          </a:xfrm>
        </p:spPr>
        <p:txBody>
          <a:bodyPr>
            <a:normAutofit/>
          </a:bodyPr>
          <a:lstStyle/>
          <a:p>
            <a:pPr>
              <a:lnSpc>
                <a:spcPct val="90000"/>
              </a:lnSpc>
            </a:pPr>
            <a:r>
              <a:rPr lang="en-US" altLang="en-US" dirty="0" smtClean="0">
                <a:solidFill>
                  <a:srgbClr val="FFFF00"/>
                </a:solidFill>
              </a:rPr>
              <a:t>Passed in 1933</a:t>
            </a:r>
          </a:p>
          <a:p>
            <a:pPr marL="0" indent="0">
              <a:lnSpc>
                <a:spcPct val="90000"/>
              </a:lnSpc>
              <a:buNone/>
            </a:pPr>
            <a:endParaRPr lang="en-US" altLang="en-US" dirty="0" smtClean="0">
              <a:solidFill>
                <a:srgbClr val="FFFF00"/>
              </a:solidFill>
            </a:endParaRPr>
          </a:p>
          <a:p>
            <a:pPr>
              <a:lnSpc>
                <a:spcPct val="90000"/>
              </a:lnSpc>
            </a:pPr>
            <a:r>
              <a:rPr lang="en-US" altLang="en-US" dirty="0" smtClean="0">
                <a:solidFill>
                  <a:srgbClr val="FFFF00"/>
                </a:solidFill>
              </a:rPr>
              <a:t>repealed </a:t>
            </a:r>
            <a:r>
              <a:rPr lang="en-US" altLang="en-US" dirty="0">
                <a:solidFill>
                  <a:srgbClr val="FFFF00"/>
                </a:solidFill>
              </a:rPr>
              <a:t>the 18</a:t>
            </a:r>
            <a:r>
              <a:rPr lang="en-US" altLang="en-US" baseline="30000" dirty="0">
                <a:solidFill>
                  <a:srgbClr val="FFFF00"/>
                </a:solidFill>
              </a:rPr>
              <a:t>th</a:t>
            </a:r>
            <a:r>
              <a:rPr lang="en-US" altLang="en-US" dirty="0">
                <a:solidFill>
                  <a:srgbClr val="FFFF00"/>
                </a:solidFill>
              </a:rPr>
              <a:t> Amend. and allowed local communities to decide whether or not to legalize </a:t>
            </a:r>
            <a:r>
              <a:rPr lang="en-US" altLang="en-US" dirty="0" smtClean="0">
                <a:solidFill>
                  <a:srgbClr val="FFFF00"/>
                </a:solidFill>
              </a:rPr>
              <a:t>alcohol</a:t>
            </a:r>
          </a:p>
          <a:p>
            <a:pPr marL="0" indent="0">
              <a:lnSpc>
                <a:spcPct val="90000"/>
              </a:lnSpc>
              <a:buNone/>
            </a:pPr>
            <a:endParaRPr lang="en-US" altLang="en-US" dirty="0">
              <a:solidFill>
                <a:srgbClr val="FFFF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12" y="3956944"/>
            <a:ext cx="4400388" cy="290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7" y="3956944"/>
            <a:ext cx="4612979" cy="293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836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Slang Words from Prohibition Era:</a:t>
            </a:r>
            <a:endParaRPr lang="en-US" dirty="0">
              <a:solidFill>
                <a:srgbClr val="FFFF00"/>
              </a:solidFill>
            </a:endParaRPr>
          </a:p>
        </p:txBody>
      </p:sp>
      <p:sp>
        <p:nvSpPr>
          <p:cNvPr id="3" name="Content Placeholder 2"/>
          <p:cNvSpPr>
            <a:spLocks noGrp="1"/>
          </p:cNvSpPr>
          <p:nvPr>
            <p:ph idx="1"/>
          </p:nvPr>
        </p:nvSpPr>
        <p:spPr/>
        <p:txBody>
          <a:bodyPr/>
          <a:lstStyle/>
          <a:p>
            <a:pPr lvl="1">
              <a:lnSpc>
                <a:spcPct val="90000"/>
              </a:lnSpc>
            </a:pPr>
            <a:r>
              <a:rPr lang="en-US" altLang="en-US" dirty="0" smtClean="0">
                <a:solidFill>
                  <a:srgbClr val="FFFF00"/>
                </a:solidFill>
              </a:rPr>
              <a:t>bathtub gin:  </a:t>
            </a:r>
            <a:r>
              <a:rPr lang="en-US" altLang="en-US" dirty="0" smtClean="0"/>
              <a:t>refers to any style of homemade spirit made in amateur conditions</a:t>
            </a:r>
          </a:p>
          <a:p>
            <a:pPr marL="457200" lvl="1" indent="0">
              <a:lnSpc>
                <a:spcPct val="90000"/>
              </a:lnSpc>
              <a:buNone/>
            </a:pPr>
            <a:endParaRPr lang="en-US" altLang="en-US" dirty="0" smtClean="0"/>
          </a:p>
          <a:p>
            <a:pPr lvl="1">
              <a:lnSpc>
                <a:spcPct val="90000"/>
              </a:lnSpc>
            </a:pPr>
            <a:r>
              <a:rPr lang="en-US" altLang="en-US" dirty="0" smtClean="0">
                <a:solidFill>
                  <a:srgbClr val="FFFF00"/>
                </a:solidFill>
              </a:rPr>
              <a:t>Moonshine:</a:t>
            </a:r>
            <a:r>
              <a:rPr lang="en-US" altLang="en-US" dirty="0" smtClean="0"/>
              <a:t> 'white liquor', white lightning, mountain dew, hooch, homebrew, white whiskey, and corn liquor are terms used to describe high-proof distilled spirits .</a:t>
            </a:r>
          </a:p>
          <a:p>
            <a:pPr lvl="1">
              <a:lnSpc>
                <a:spcPct val="90000"/>
              </a:lnSpc>
            </a:pPr>
            <a:endParaRPr lang="en-US" altLang="en-US" dirty="0"/>
          </a:p>
          <a:p>
            <a:pPr lvl="1">
              <a:lnSpc>
                <a:spcPct val="90000"/>
              </a:lnSpc>
            </a:pPr>
            <a:r>
              <a:rPr lang="en-US" altLang="en-US" dirty="0" smtClean="0">
                <a:solidFill>
                  <a:srgbClr val="FFFF00"/>
                </a:solidFill>
              </a:rPr>
              <a:t>Speakeasy: </a:t>
            </a:r>
            <a:r>
              <a:rPr lang="en-US" altLang="en-US" dirty="0" smtClean="0"/>
              <a:t>a secret club or bar  usually in a basement and you needed a password to get in</a:t>
            </a:r>
          </a:p>
          <a:p>
            <a:endParaRPr lang="en-US" dirty="0"/>
          </a:p>
        </p:txBody>
      </p:sp>
    </p:spTree>
    <p:extLst>
      <p:ext uri="{BB962C8B-B14F-4D97-AF65-F5344CB8AC3E}">
        <p14:creationId xmlns:p14="http://schemas.microsoft.com/office/powerpoint/2010/main" val="341768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0"/>
            <a:ext cx="9134669" cy="35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 y="3552370"/>
            <a:ext cx="3287487" cy="328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552371"/>
            <a:ext cx="2819400" cy="328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552371"/>
            <a:ext cx="3048000" cy="328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27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dirty="0"/>
              <a:t>I.  </a:t>
            </a:r>
            <a:r>
              <a:rPr lang="en-US" altLang="en-US" u="sng" dirty="0"/>
              <a:t>Life in the 1920s</a:t>
            </a:r>
            <a:r>
              <a:rPr lang="en-US" altLang="en-US" dirty="0" smtClean="0"/>
              <a:t>:</a:t>
            </a:r>
            <a:br>
              <a:rPr lang="en-US" altLang="en-US" dirty="0" smtClean="0"/>
            </a:br>
            <a:r>
              <a:rPr lang="en-US" altLang="en-US" dirty="0" smtClean="0">
                <a:solidFill>
                  <a:srgbClr val="FFFF00"/>
                </a:solidFill>
              </a:rPr>
              <a:t>Entertainment</a:t>
            </a:r>
            <a:endParaRPr lang="en-US" altLang="en-US" dirty="0">
              <a:solidFill>
                <a:srgbClr val="FFFF00"/>
              </a:solidFill>
            </a:endParaRPr>
          </a:p>
        </p:txBody>
      </p:sp>
      <p:sp>
        <p:nvSpPr>
          <p:cNvPr id="11267" name="Rectangle 3"/>
          <p:cNvSpPr>
            <a:spLocks noGrp="1" noChangeArrowheads="1"/>
          </p:cNvSpPr>
          <p:nvPr>
            <p:ph type="body" idx="1"/>
          </p:nvPr>
        </p:nvSpPr>
        <p:spPr/>
        <p:txBody>
          <a:bodyPr/>
          <a:lstStyle/>
          <a:p>
            <a:r>
              <a:rPr lang="en-US" altLang="en-US" dirty="0" smtClean="0"/>
              <a:t>Shorter </a:t>
            </a:r>
            <a:r>
              <a:rPr lang="en-US" altLang="en-US" dirty="0"/>
              <a:t>working hours and higher wages gave Americans more spare time and more money for </a:t>
            </a:r>
            <a:r>
              <a:rPr lang="en-US" altLang="en-US" dirty="0" smtClean="0"/>
              <a:t>entertainment</a:t>
            </a:r>
          </a:p>
          <a:p>
            <a:pPr lvl="1"/>
            <a:endParaRPr lang="en-US" altLang="en-US" u="sng" dirty="0"/>
          </a:p>
          <a:p>
            <a:pPr lvl="1"/>
            <a:r>
              <a:rPr lang="en-US" altLang="en-US" dirty="0" smtClean="0">
                <a:solidFill>
                  <a:srgbClr val="FFFF00"/>
                </a:solidFill>
              </a:rPr>
              <a:t>Radio </a:t>
            </a:r>
            <a:r>
              <a:rPr lang="en-US" altLang="en-US" dirty="0">
                <a:solidFill>
                  <a:srgbClr val="FFFF00"/>
                </a:solidFill>
              </a:rPr>
              <a:t>– first radio station in Pittsburgh, PA in Nov. 1920 </a:t>
            </a:r>
            <a:r>
              <a:rPr lang="en-US" altLang="en-US" dirty="0" smtClean="0">
                <a:solidFill>
                  <a:srgbClr val="FFFF00"/>
                </a:solidFill>
              </a:rPr>
              <a:t>.  It only had news </a:t>
            </a:r>
            <a:r>
              <a:rPr lang="en-US" altLang="en-US" dirty="0">
                <a:solidFill>
                  <a:srgbClr val="FFFF00"/>
                </a:solidFill>
              </a:rPr>
              <a:t>at </a:t>
            </a:r>
            <a:r>
              <a:rPr lang="en-US" altLang="en-US" dirty="0" smtClean="0">
                <a:solidFill>
                  <a:srgbClr val="FFFF00"/>
                </a:solidFill>
              </a:rPr>
              <a:t>first, baseball </a:t>
            </a:r>
            <a:r>
              <a:rPr lang="en-US" altLang="en-US" dirty="0">
                <a:solidFill>
                  <a:srgbClr val="FFFF00"/>
                </a:solidFill>
              </a:rPr>
              <a:t>and music broadcasted later</a:t>
            </a:r>
          </a:p>
        </p:txBody>
      </p:sp>
    </p:spTree>
    <p:extLst>
      <p:ext uri="{BB962C8B-B14F-4D97-AF65-F5344CB8AC3E}">
        <p14:creationId xmlns:p14="http://schemas.microsoft.com/office/powerpoint/2010/main" val="548097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Entertainment</a:t>
            </a:r>
            <a:endParaRPr lang="en-US" altLang="en-US" dirty="0"/>
          </a:p>
        </p:txBody>
      </p:sp>
      <p:sp>
        <p:nvSpPr>
          <p:cNvPr id="12291" name="Rectangle 3"/>
          <p:cNvSpPr>
            <a:spLocks noGrp="1" noChangeArrowheads="1"/>
          </p:cNvSpPr>
          <p:nvPr>
            <p:ph type="body" idx="1"/>
          </p:nvPr>
        </p:nvSpPr>
        <p:spPr/>
        <p:txBody>
          <a:bodyPr>
            <a:normAutofit/>
          </a:bodyPr>
          <a:lstStyle/>
          <a:p>
            <a:pPr>
              <a:lnSpc>
                <a:spcPct val="90000"/>
              </a:lnSpc>
            </a:pPr>
            <a:r>
              <a:rPr lang="en-US" altLang="en-US" dirty="0">
                <a:solidFill>
                  <a:srgbClr val="FFFF00"/>
                </a:solidFill>
              </a:rPr>
              <a:t>Moving Picture </a:t>
            </a:r>
            <a:r>
              <a:rPr lang="en-US" altLang="en-US" dirty="0" smtClean="0">
                <a:solidFill>
                  <a:srgbClr val="FFFF00"/>
                </a:solidFill>
              </a:rPr>
              <a:t>Shows– </a:t>
            </a:r>
            <a:r>
              <a:rPr lang="en-US" altLang="en-US" dirty="0">
                <a:solidFill>
                  <a:srgbClr val="FFFF00"/>
                </a:solidFill>
              </a:rPr>
              <a:t>all movies </a:t>
            </a:r>
            <a:r>
              <a:rPr lang="en-US" altLang="en-US" dirty="0" smtClean="0">
                <a:solidFill>
                  <a:srgbClr val="FFFF00"/>
                </a:solidFill>
              </a:rPr>
              <a:t>              were </a:t>
            </a:r>
            <a:r>
              <a:rPr lang="en-US" altLang="en-US" dirty="0">
                <a:solidFill>
                  <a:srgbClr val="FFFF00"/>
                </a:solidFill>
              </a:rPr>
              <a:t>silent films at first (had music </a:t>
            </a:r>
            <a:r>
              <a:rPr lang="en-US" altLang="en-US" dirty="0" smtClean="0">
                <a:solidFill>
                  <a:srgbClr val="FFFF00"/>
                </a:solidFill>
              </a:rPr>
              <a:t>                  but no </a:t>
            </a:r>
            <a:r>
              <a:rPr lang="en-US" altLang="en-US" dirty="0">
                <a:solidFill>
                  <a:srgbClr val="FFFF00"/>
                </a:solidFill>
              </a:rPr>
              <a:t>talking</a:t>
            </a:r>
            <a:r>
              <a:rPr lang="en-US" altLang="en-US" dirty="0" smtClean="0">
                <a:solidFill>
                  <a:srgbClr val="FFFF00"/>
                </a:solidFill>
              </a:rPr>
              <a:t>)</a:t>
            </a:r>
          </a:p>
          <a:p>
            <a:pPr>
              <a:lnSpc>
                <a:spcPct val="90000"/>
              </a:lnSpc>
            </a:pPr>
            <a:endParaRPr lang="en-US" altLang="en-US" dirty="0" smtClean="0">
              <a:solidFill>
                <a:srgbClr val="FFFF00"/>
              </a:solidFill>
            </a:endParaRPr>
          </a:p>
          <a:p>
            <a:pPr lvl="1">
              <a:lnSpc>
                <a:spcPct val="90000"/>
              </a:lnSpc>
            </a:pPr>
            <a:r>
              <a:rPr lang="en-US" altLang="en-US" dirty="0" smtClean="0">
                <a:solidFill>
                  <a:srgbClr val="FFFF00"/>
                </a:solidFill>
              </a:rPr>
              <a:t>Charlie </a:t>
            </a:r>
            <a:r>
              <a:rPr lang="en-US" altLang="en-US" dirty="0">
                <a:solidFill>
                  <a:srgbClr val="FFFF00"/>
                </a:solidFill>
              </a:rPr>
              <a:t>Chaplin was </a:t>
            </a:r>
            <a:r>
              <a:rPr lang="en-US" altLang="en-US" dirty="0" smtClean="0">
                <a:solidFill>
                  <a:srgbClr val="FFFF00"/>
                </a:solidFill>
              </a:rPr>
              <a:t>the most famous                silent </a:t>
            </a:r>
            <a:r>
              <a:rPr lang="en-US" altLang="en-US" dirty="0">
                <a:solidFill>
                  <a:srgbClr val="FFFF00"/>
                </a:solidFill>
              </a:rPr>
              <a:t>film </a:t>
            </a:r>
            <a:r>
              <a:rPr lang="en-US" altLang="en-US" dirty="0" smtClean="0">
                <a:solidFill>
                  <a:srgbClr val="FFFF00"/>
                </a:solidFill>
              </a:rPr>
              <a:t>star</a:t>
            </a:r>
          </a:p>
          <a:p>
            <a:pPr lvl="1">
              <a:lnSpc>
                <a:spcPct val="90000"/>
              </a:lnSpc>
            </a:pPr>
            <a:endParaRPr lang="en-US" altLang="en-US" dirty="0" smtClean="0">
              <a:solidFill>
                <a:srgbClr val="FFFF00"/>
              </a:solidFill>
            </a:endParaRPr>
          </a:p>
          <a:p>
            <a:pPr lvl="1">
              <a:lnSpc>
                <a:spcPct val="90000"/>
              </a:lnSpc>
            </a:pPr>
            <a:r>
              <a:rPr lang="en-US" altLang="en-US" dirty="0" smtClean="0">
                <a:solidFill>
                  <a:srgbClr val="FFFF00"/>
                </a:solidFill>
              </a:rPr>
              <a:t>first </a:t>
            </a:r>
            <a:r>
              <a:rPr lang="en-US" altLang="en-US" dirty="0">
                <a:solidFill>
                  <a:srgbClr val="FFFF00"/>
                </a:solidFill>
              </a:rPr>
              <a:t>“talking” movie was </a:t>
            </a:r>
            <a:r>
              <a:rPr lang="en-US" altLang="en-US" u="sng" dirty="0" smtClean="0">
                <a:solidFill>
                  <a:srgbClr val="FFFF00"/>
                </a:solidFill>
              </a:rPr>
              <a:t>The </a:t>
            </a:r>
            <a:r>
              <a:rPr lang="en-US" altLang="en-US" u="sng" dirty="0">
                <a:solidFill>
                  <a:srgbClr val="FFFF00"/>
                </a:solidFill>
              </a:rPr>
              <a:t>Jazz </a:t>
            </a:r>
            <a:r>
              <a:rPr lang="en-US" altLang="en-US" u="sng" dirty="0" smtClean="0">
                <a:solidFill>
                  <a:srgbClr val="FFFF00"/>
                </a:solidFill>
              </a:rPr>
              <a:t>                     Singer</a:t>
            </a:r>
            <a:r>
              <a:rPr lang="en-US" altLang="en-US" dirty="0" smtClean="0">
                <a:solidFill>
                  <a:srgbClr val="FFFF00"/>
                </a:solidFill>
              </a:rPr>
              <a:t> (1927) staring </a:t>
            </a:r>
            <a:r>
              <a:rPr lang="en-US" altLang="en-US" dirty="0">
                <a:solidFill>
                  <a:srgbClr val="FFFF00"/>
                </a:solidFill>
              </a:rPr>
              <a:t>Al </a:t>
            </a:r>
            <a:r>
              <a:rPr lang="en-US" altLang="en-US" dirty="0" err="1" smtClean="0">
                <a:solidFill>
                  <a:srgbClr val="FFFF00"/>
                </a:solidFill>
              </a:rPr>
              <a:t>Jolston</a:t>
            </a:r>
            <a:endParaRPr lang="en-US" altLang="en-US" dirty="0" smtClean="0">
              <a:solidFill>
                <a:srgbClr val="FFFF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033" y="1447800"/>
            <a:ext cx="2140518" cy="269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033" y="4038600"/>
            <a:ext cx="2124967"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45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additive="base">
                                        <p:cTn id="2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u="sng" dirty="0" smtClean="0"/>
              <a:t>Life </a:t>
            </a:r>
            <a:r>
              <a:rPr lang="en-US" altLang="en-US" u="sng" dirty="0"/>
              <a:t>in the 1920s</a:t>
            </a:r>
            <a:r>
              <a:rPr lang="en-US" altLang="en-US" dirty="0" smtClean="0"/>
              <a:t>:</a:t>
            </a:r>
            <a:br>
              <a:rPr lang="en-US" altLang="en-US" dirty="0" smtClean="0"/>
            </a:br>
            <a:r>
              <a:rPr lang="en-US" altLang="en-US" dirty="0" smtClean="0"/>
              <a:t>Entertainment</a:t>
            </a:r>
            <a:endParaRPr lang="en-US" altLang="en-US" dirty="0"/>
          </a:p>
        </p:txBody>
      </p:sp>
      <p:sp>
        <p:nvSpPr>
          <p:cNvPr id="16387" name="Rectangle 3"/>
          <p:cNvSpPr>
            <a:spLocks noGrp="1" noChangeArrowheads="1"/>
          </p:cNvSpPr>
          <p:nvPr>
            <p:ph type="body" idx="1"/>
          </p:nvPr>
        </p:nvSpPr>
        <p:spPr/>
        <p:txBody>
          <a:bodyPr/>
          <a:lstStyle/>
          <a:p>
            <a:r>
              <a:rPr lang="en-US" altLang="en-US" dirty="0" smtClean="0">
                <a:solidFill>
                  <a:srgbClr val="FFFF00"/>
                </a:solidFill>
              </a:rPr>
              <a:t>Sports </a:t>
            </a:r>
            <a:r>
              <a:rPr lang="en-US" altLang="en-US" dirty="0">
                <a:solidFill>
                  <a:srgbClr val="FFFF00"/>
                </a:solidFill>
              </a:rPr>
              <a:t>– the 1920s is often called the “Golden Age of </a:t>
            </a:r>
            <a:r>
              <a:rPr lang="en-US" altLang="en-US" dirty="0" smtClean="0">
                <a:solidFill>
                  <a:srgbClr val="FFFF00"/>
                </a:solidFill>
              </a:rPr>
              <a:t>Sports”</a:t>
            </a:r>
          </a:p>
          <a:p>
            <a:endParaRPr lang="en-US" altLang="en-US" dirty="0" smtClean="0"/>
          </a:p>
          <a:p>
            <a:pPr lvl="1"/>
            <a:r>
              <a:rPr lang="en-US" altLang="en-US" dirty="0" smtClean="0"/>
              <a:t>radio </a:t>
            </a:r>
            <a:r>
              <a:rPr lang="en-US" altLang="en-US" dirty="0"/>
              <a:t>made sports more </a:t>
            </a:r>
            <a:r>
              <a:rPr lang="en-US" altLang="en-US" dirty="0" smtClean="0"/>
              <a:t>popular</a:t>
            </a:r>
          </a:p>
          <a:p>
            <a:pPr lvl="1"/>
            <a:endParaRPr lang="en-US" altLang="en-US" dirty="0" smtClean="0"/>
          </a:p>
          <a:p>
            <a:pPr lvl="1"/>
            <a:r>
              <a:rPr lang="en-US" altLang="en-US" dirty="0" smtClean="0">
                <a:solidFill>
                  <a:srgbClr val="FFFF00"/>
                </a:solidFill>
              </a:rPr>
              <a:t>baseball </a:t>
            </a:r>
            <a:r>
              <a:rPr lang="en-US" altLang="en-US" dirty="0">
                <a:solidFill>
                  <a:srgbClr val="FFFF00"/>
                </a:solidFill>
              </a:rPr>
              <a:t>became “America’s Favorite Pastime</a:t>
            </a:r>
            <a:r>
              <a:rPr lang="en-US" altLang="en-US" dirty="0" smtClean="0">
                <a:solidFill>
                  <a:srgbClr val="FFFF00"/>
                </a:solidFill>
              </a:rPr>
              <a:t>”</a:t>
            </a:r>
            <a:endParaRPr lang="en-US" altLang="en-US" dirty="0"/>
          </a:p>
        </p:txBody>
      </p:sp>
    </p:spTree>
    <p:extLst>
      <p:ext uri="{BB962C8B-B14F-4D97-AF65-F5344CB8AC3E}">
        <p14:creationId xmlns:p14="http://schemas.microsoft.com/office/powerpoint/2010/main" val="160035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1920s</a:t>
            </a:r>
            <a:endParaRPr lang="en-US" sz="6000" dirty="0">
              <a:solidFill>
                <a:srgbClr val="FFFF00"/>
              </a:solidFill>
            </a:endParaRPr>
          </a:p>
        </p:txBody>
      </p:sp>
      <p:sp>
        <p:nvSpPr>
          <p:cNvPr id="3" name="Content Placeholder 2"/>
          <p:cNvSpPr>
            <a:spLocks noGrp="1"/>
          </p:cNvSpPr>
          <p:nvPr>
            <p:ph idx="1"/>
          </p:nvPr>
        </p:nvSpPr>
        <p:spPr/>
        <p:txBody>
          <a:bodyPr>
            <a:normAutofit/>
          </a:bodyPr>
          <a:lstStyle/>
          <a:p>
            <a:r>
              <a:rPr lang="en-US" sz="4000" dirty="0" smtClean="0">
                <a:solidFill>
                  <a:srgbClr val="FFFF00"/>
                </a:solidFill>
              </a:rPr>
              <a:t>Also known as the:</a:t>
            </a:r>
          </a:p>
          <a:p>
            <a:pPr lvl="1"/>
            <a:endParaRPr lang="en-US" sz="3600" dirty="0">
              <a:solidFill>
                <a:srgbClr val="FFFF00"/>
              </a:solidFill>
            </a:endParaRPr>
          </a:p>
          <a:p>
            <a:pPr lvl="1"/>
            <a:r>
              <a:rPr lang="en-US" sz="3600" dirty="0" smtClean="0">
                <a:solidFill>
                  <a:srgbClr val="FFFF00"/>
                </a:solidFill>
              </a:rPr>
              <a:t>Jazz age</a:t>
            </a:r>
          </a:p>
          <a:p>
            <a:pPr lvl="1"/>
            <a:endParaRPr lang="en-US" sz="3600" dirty="0">
              <a:solidFill>
                <a:srgbClr val="FFFF00"/>
              </a:solidFill>
            </a:endParaRPr>
          </a:p>
          <a:p>
            <a:pPr lvl="1"/>
            <a:r>
              <a:rPr lang="en-US" sz="3600" dirty="0" smtClean="0">
                <a:solidFill>
                  <a:srgbClr val="FFFF00"/>
                </a:solidFill>
              </a:rPr>
              <a:t>Roaring 20s</a:t>
            </a:r>
            <a:endParaRPr lang="en-US" sz="36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863" y="1365738"/>
            <a:ext cx="33235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863" y="4220260"/>
            <a:ext cx="3323552" cy="263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76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u="sng" dirty="0" smtClean="0"/>
              <a:t>Life </a:t>
            </a:r>
            <a:r>
              <a:rPr lang="en-US" altLang="en-US" u="sng" dirty="0"/>
              <a:t>in the 1920s</a:t>
            </a:r>
            <a:r>
              <a:rPr lang="en-US" altLang="en-US" dirty="0" smtClean="0"/>
              <a:t>:</a:t>
            </a:r>
            <a:br>
              <a:rPr lang="en-US" altLang="en-US" dirty="0" smtClean="0"/>
            </a:br>
            <a:r>
              <a:rPr lang="en-US" altLang="en-US" dirty="0" smtClean="0">
                <a:solidFill>
                  <a:srgbClr val="FFFF00"/>
                </a:solidFill>
              </a:rPr>
              <a:t>Famous Athletes</a:t>
            </a:r>
            <a:endParaRPr lang="en-US" altLang="en-US" dirty="0">
              <a:solidFill>
                <a:srgbClr val="FFFF00"/>
              </a:solidFill>
            </a:endParaRPr>
          </a:p>
        </p:txBody>
      </p:sp>
      <p:sp>
        <p:nvSpPr>
          <p:cNvPr id="17411" name="Rectangle 3"/>
          <p:cNvSpPr>
            <a:spLocks noGrp="1" noChangeArrowheads="1"/>
          </p:cNvSpPr>
          <p:nvPr>
            <p:ph type="body" idx="1"/>
          </p:nvPr>
        </p:nvSpPr>
        <p:spPr>
          <a:xfrm>
            <a:off x="457200" y="1600200"/>
            <a:ext cx="8229600" cy="4800600"/>
          </a:xfrm>
        </p:spPr>
        <p:txBody>
          <a:bodyPr>
            <a:normAutofit fontScale="85000" lnSpcReduction="20000"/>
          </a:bodyPr>
          <a:lstStyle/>
          <a:p>
            <a:pPr>
              <a:lnSpc>
                <a:spcPct val="90000"/>
              </a:lnSpc>
            </a:pPr>
            <a:r>
              <a:rPr lang="en-US" altLang="en-US" dirty="0">
                <a:solidFill>
                  <a:srgbClr val="FFFF00"/>
                </a:solidFill>
              </a:rPr>
              <a:t>Babe Ruth </a:t>
            </a:r>
            <a:r>
              <a:rPr lang="en-US" altLang="en-US" dirty="0"/>
              <a:t>– nicknamed “The Sultan of Swat” or “The Great Bambino</a:t>
            </a:r>
            <a:r>
              <a:rPr lang="en-US" altLang="en-US" dirty="0" smtClean="0"/>
              <a:t>”</a:t>
            </a:r>
          </a:p>
          <a:p>
            <a:pPr>
              <a:lnSpc>
                <a:spcPct val="90000"/>
              </a:lnSpc>
            </a:pPr>
            <a:endParaRPr lang="en-US" altLang="en-US" dirty="0" smtClean="0"/>
          </a:p>
          <a:p>
            <a:pPr marL="533400" indent="-533400">
              <a:lnSpc>
                <a:spcPct val="90000"/>
              </a:lnSpc>
              <a:buFont typeface="Symbol" pitchFamily="18" charset="2"/>
              <a:buNone/>
            </a:pPr>
            <a:r>
              <a:rPr lang="en-US" altLang="en-US" dirty="0"/>
              <a:t>	-</a:t>
            </a:r>
            <a:r>
              <a:rPr lang="en-US" altLang="en-US" dirty="0">
                <a:solidFill>
                  <a:srgbClr val="FFFF00"/>
                </a:solidFill>
              </a:rPr>
              <a:t>most famous baseball player of the </a:t>
            </a:r>
            <a:r>
              <a:rPr lang="en-US" altLang="en-US" dirty="0" smtClean="0">
                <a:solidFill>
                  <a:srgbClr val="FFFF00"/>
                </a:solidFill>
              </a:rPr>
              <a:t>20s</a:t>
            </a:r>
          </a:p>
          <a:p>
            <a:pPr marL="533400" indent="-533400">
              <a:lnSpc>
                <a:spcPct val="90000"/>
              </a:lnSpc>
              <a:buFont typeface="Symbol" pitchFamily="18" charset="2"/>
              <a:buNone/>
            </a:pPr>
            <a:endParaRPr lang="en-US" altLang="en-US" dirty="0"/>
          </a:p>
          <a:p>
            <a:pPr marL="533400" indent="-533400">
              <a:lnSpc>
                <a:spcPct val="90000"/>
              </a:lnSpc>
              <a:buFont typeface="Symbol" pitchFamily="18" charset="2"/>
              <a:buNone/>
            </a:pPr>
            <a:r>
              <a:rPr lang="en-US" altLang="en-US" dirty="0"/>
              <a:t>	-played most of his career with the NY Yankees </a:t>
            </a:r>
            <a:endParaRPr lang="en-US" altLang="en-US" dirty="0" smtClean="0"/>
          </a:p>
          <a:p>
            <a:pPr marL="533400" indent="-533400">
              <a:lnSpc>
                <a:spcPct val="90000"/>
              </a:lnSpc>
              <a:buFont typeface="Symbol" pitchFamily="18" charset="2"/>
              <a:buNone/>
            </a:pPr>
            <a:endParaRPr lang="en-US" altLang="en-US" dirty="0"/>
          </a:p>
          <a:p>
            <a:pPr marL="533400" indent="-533400">
              <a:lnSpc>
                <a:spcPct val="90000"/>
              </a:lnSpc>
              <a:buFont typeface="Symbol" pitchFamily="18" charset="2"/>
              <a:buNone/>
            </a:pPr>
            <a:r>
              <a:rPr lang="en-US" altLang="en-US" dirty="0"/>
              <a:t>	-hit 60 homeruns in 1927 </a:t>
            </a:r>
            <a:r>
              <a:rPr lang="en-US" altLang="en-US" dirty="0" smtClean="0"/>
              <a:t>                                                 (</a:t>
            </a:r>
            <a:r>
              <a:rPr lang="en-US" altLang="en-US" dirty="0"/>
              <a:t>remained a record until </a:t>
            </a:r>
            <a:r>
              <a:rPr lang="en-US" altLang="en-US" dirty="0" smtClean="0"/>
              <a:t>                                                1961)</a:t>
            </a:r>
          </a:p>
          <a:p>
            <a:pPr marL="533400" indent="-533400">
              <a:lnSpc>
                <a:spcPct val="90000"/>
              </a:lnSpc>
              <a:buFont typeface="Symbol" pitchFamily="18" charset="2"/>
              <a:buNone/>
            </a:pPr>
            <a:endParaRPr lang="en-US" altLang="en-US" dirty="0"/>
          </a:p>
          <a:p>
            <a:pPr marL="533400" indent="-533400">
              <a:lnSpc>
                <a:spcPct val="90000"/>
              </a:lnSpc>
              <a:buFont typeface="Symbol" pitchFamily="18" charset="2"/>
              <a:buNone/>
            </a:pPr>
            <a:r>
              <a:rPr lang="en-US" altLang="en-US" dirty="0"/>
              <a:t>	-hit 714 career </a:t>
            </a:r>
            <a:r>
              <a:rPr lang="en-US" altLang="en-US" dirty="0" smtClean="0"/>
              <a:t>homeruns                                                   </a:t>
            </a:r>
            <a:r>
              <a:rPr lang="en-US" altLang="en-US" dirty="0"/>
              <a:t>(remained a record nearly </a:t>
            </a:r>
            <a:r>
              <a:rPr lang="en-US" altLang="en-US" dirty="0" smtClean="0"/>
              <a:t>                                             40 </a:t>
            </a:r>
            <a:r>
              <a:rPr lang="en-US" altLang="en-US" dirty="0"/>
              <a:t>years)</a:t>
            </a:r>
          </a:p>
          <a:p>
            <a:pPr marL="533400" indent="-533400">
              <a:lnSpc>
                <a:spcPct val="90000"/>
              </a:lnSpc>
              <a:buFont typeface="Symbol" pitchFamily="18" charset="2"/>
              <a:buNone/>
            </a:pPr>
            <a:endParaRPr lang="en-US" alt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1" y="3810001"/>
            <a:ext cx="4343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calcmode="lin" valueType="num">
                                      <p:cBhvr additive="base">
                                        <p:cTn id="31"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 calcmode="lin" valueType="num">
                                      <p:cBhvr additive="base">
                                        <p:cTn id="37"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Famous Athletes</a:t>
            </a:r>
            <a:endParaRPr lang="en-US" altLang="en-US" dirty="0"/>
          </a:p>
        </p:txBody>
      </p:sp>
      <p:sp>
        <p:nvSpPr>
          <p:cNvPr id="19459" name="Rectangle 3"/>
          <p:cNvSpPr>
            <a:spLocks noGrp="1" noChangeArrowheads="1"/>
          </p:cNvSpPr>
          <p:nvPr>
            <p:ph type="body" idx="1"/>
          </p:nvPr>
        </p:nvSpPr>
        <p:spPr>
          <a:xfrm>
            <a:off x="457200" y="1600201"/>
            <a:ext cx="8229600" cy="5029199"/>
          </a:xfrm>
        </p:spPr>
        <p:txBody>
          <a:bodyPr>
            <a:normAutofit/>
          </a:bodyPr>
          <a:lstStyle/>
          <a:p>
            <a:r>
              <a:rPr lang="en-US" altLang="en-US" u="sng" dirty="0">
                <a:solidFill>
                  <a:srgbClr val="FFFF00"/>
                </a:solidFill>
              </a:rPr>
              <a:t>Harold “Red” Grange</a:t>
            </a:r>
            <a:r>
              <a:rPr lang="en-US" altLang="en-US" dirty="0">
                <a:solidFill>
                  <a:srgbClr val="FFFF00"/>
                </a:solidFill>
              </a:rPr>
              <a:t> – famous football </a:t>
            </a:r>
            <a:r>
              <a:rPr lang="en-US" altLang="en-US" dirty="0" smtClean="0">
                <a:solidFill>
                  <a:srgbClr val="FFFF00"/>
                </a:solidFill>
              </a:rPr>
              <a:t>player</a:t>
            </a:r>
          </a:p>
          <a:p>
            <a:pPr marL="0" indent="0">
              <a:buNone/>
            </a:pPr>
            <a:endParaRPr lang="en-US" altLang="en-US" dirty="0" smtClean="0"/>
          </a:p>
          <a:p>
            <a:pPr lvl="1"/>
            <a:r>
              <a:rPr lang="en-US" altLang="en-US" dirty="0" smtClean="0"/>
              <a:t>nicknamed </a:t>
            </a:r>
            <a:r>
              <a:rPr lang="en-US" altLang="en-US" dirty="0"/>
              <a:t>“The Galloping </a:t>
            </a:r>
            <a:r>
              <a:rPr lang="en-US" altLang="en-US" dirty="0" smtClean="0"/>
              <a:t>Ghost”</a:t>
            </a:r>
          </a:p>
          <a:p>
            <a:pPr lvl="1"/>
            <a:endParaRPr lang="en-US" altLang="en-US" dirty="0" smtClean="0"/>
          </a:p>
          <a:p>
            <a:pPr lvl="1"/>
            <a:r>
              <a:rPr lang="en-US" altLang="en-US" dirty="0" smtClean="0"/>
              <a:t>played </a:t>
            </a:r>
            <a:r>
              <a:rPr lang="en-US" altLang="en-US" dirty="0"/>
              <a:t>for Illinois </a:t>
            </a:r>
            <a:r>
              <a:rPr lang="en-US" altLang="en-US" dirty="0" smtClean="0"/>
              <a:t>                                                    Univ</a:t>
            </a:r>
            <a:r>
              <a:rPr lang="en-US" altLang="en-US" dirty="0"/>
              <a:t>. and Chicago </a:t>
            </a:r>
            <a:r>
              <a:rPr lang="en-US" altLang="en-US" dirty="0" smtClean="0"/>
              <a:t>                                                 Bears</a:t>
            </a:r>
          </a:p>
          <a:p>
            <a:pPr lvl="1"/>
            <a:endParaRPr lang="en-US" altLang="en-US" dirty="0" smtClean="0"/>
          </a:p>
          <a:p>
            <a:pPr lvl="1"/>
            <a:r>
              <a:rPr lang="en-US" altLang="en-US" dirty="0" smtClean="0"/>
              <a:t>made </a:t>
            </a:r>
            <a:r>
              <a:rPr lang="en-US" altLang="en-US" dirty="0"/>
              <a:t>Pro football </a:t>
            </a:r>
            <a:r>
              <a:rPr lang="en-US" altLang="en-US" dirty="0" smtClean="0"/>
              <a:t>                                                              very </a:t>
            </a:r>
            <a:r>
              <a:rPr lang="en-US" altLang="en-US" dirty="0"/>
              <a:t>popular</a:t>
            </a:r>
          </a:p>
        </p:txBody>
      </p:sp>
      <p:pic>
        <p:nvPicPr>
          <p:cNvPr id="5" name="Picture 3" descr="c_0702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9" y="3383351"/>
            <a:ext cx="2346481" cy="3474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5g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881" y="3352800"/>
            <a:ext cx="245411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5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 calcmode="lin" valueType="num">
                                      <p:cBhvr additive="base">
                                        <p:cTn id="2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45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 calcmode="lin" valueType="num">
                                      <p:cBhvr additive="base">
                                        <p:cTn id="25"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Famous Athletes</a:t>
            </a:r>
            <a:endParaRPr lang="en-US" altLang="en-US" dirty="0"/>
          </a:p>
        </p:txBody>
      </p:sp>
      <p:sp>
        <p:nvSpPr>
          <p:cNvPr id="20483" name="Rectangle 3"/>
          <p:cNvSpPr>
            <a:spLocks noGrp="1" noChangeArrowheads="1"/>
          </p:cNvSpPr>
          <p:nvPr>
            <p:ph type="body" idx="1"/>
          </p:nvPr>
        </p:nvSpPr>
        <p:spPr/>
        <p:txBody>
          <a:bodyPr/>
          <a:lstStyle/>
          <a:p>
            <a:r>
              <a:rPr lang="en-US" altLang="en-US" dirty="0">
                <a:solidFill>
                  <a:srgbClr val="FFFF00"/>
                </a:solidFill>
              </a:rPr>
              <a:t>Jack Dempsey – famous heavyweight </a:t>
            </a:r>
            <a:r>
              <a:rPr lang="en-US" altLang="en-US" dirty="0" smtClean="0">
                <a:solidFill>
                  <a:srgbClr val="FFFF00"/>
                </a:solidFill>
              </a:rPr>
              <a:t>boxer</a:t>
            </a:r>
          </a:p>
          <a:p>
            <a:pPr marL="0" indent="0">
              <a:buNone/>
            </a:pPr>
            <a:endParaRPr lang="en-US" altLang="en-US" dirty="0" smtClean="0">
              <a:solidFill>
                <a:srgbClr val="FFFF00"/>
              </a:solidFill>
            </a:endParaRPr>
          </a:p>
          <a:p>
            <a:pPr lvl="1"/>
            <a:r>
              <a:rPr lang="en-US" altLang="en-US" dirty="0" smtClean="0"/>
              <a:t>over </a:t>
            </a:r>
            <a:r>
              <a:rPr lang="en-US" altLang="en-US" dirty="0"/>
              <a:t>100,000 attended his 2</a:t>
            </a:r>
            <a:r>
              <a:rPr lang="en-US" altLang="en-US" baseline="30000" dirty="0"/>
              <a:t>nd</a:t>
            </a:r>
            <a:r>
              <a:rPr lang="en-US" altLang="en-US" dirty="0"/>
              <a:t> match with Gene Tunney, which Dempsey lost</a:t>
            </a:r>
          </a:p>
        </p:txBody>
      </p:sp>
      <p:pic>
        <p:nvPicPr>
          <p:cNvPr id="20485" name="Picture 5" descr="demps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26" y="37338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_37998840_dempsey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569" y="3428999"/>
            <a:ext cx="2867868" cy="34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56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0485"/>
                                        </p:tgtEl>
                                        <p:attrNameLst>
                                          <p:attrName>style.visibility</p:attrName>
                                        </p:attrNameLst>
                                      </p:cBhvr>
                                      <p:to>
                                        <p:strVal val="visible"/>
                                      </p:to>
                                    </p:set>
                                    <p:anim calcmode="lin" valueType="num">
                                      <p:cBhvr additive="base">
                                        <p:cTn id="23" dur="500" fill="hold"/>
                                        <p:tgtEl>
                                          <p:spTgt spid="20485"/>
                                        </p:tgtEl>
                                        <p:attrNameLst>
                                          <p:attrName>ppt_x</p:attrName>
                                        </p:attrNameLst>
                                      </p:cBhvr>
                                      <p:tavLst>
                                        <p:tav tm="0">
                                          <p:val>
                                            <p:strVal val="0-#ppt_w/2"/>
                                          </p:val>
                                        </p:tav>
                                        <p:tav tm="100000">
                                          <p:val>
                                            <p:strVal val="#ppt_x"/>
                                          </p:val>
                                        </p:tav>
                                      </p:tavLst>
                                    </p:anim>
                                    <p:anim calcmode="lin" valueType="num">
                                      <p:cBhvr additive="base">
                                        <p:cTn id="2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0487"/>
                                        </p:tgtEl>
                                        <p:attrNameLst>
                                          <p:attrName>style.visibility</p:attrName>
                                        </p:attrNameLst>
                                      </p:cBhvr>
                                      <p:to>
                                        <p:strVal val="visible"/>
                                      </p:to>
                                    </p:set>
                                    <p:anim calcmode="lin" valueType="num">
                                      <p:cBhvr additive="base">
                                        <p:cTn id="29" dur="500" fill="hold"/>
                                        <p:tgtEl>
                                          <p:spTgt spid="20487"/>
                                        </p:tgtEl>
                                        <p:attrNameLst>
                                          <p:attrName>ppt_x</p:attrName>
                                        </p:attrNameLst>
                                      </p:cBhvr>
                                      <p:tavLst>
                                        <p:tav tm="0">
                                          <p:val>
                                            <p:strVal val="0-#ppt_w/2"/>
                                          </p:val>
                                        </p:tav>
                                        <p:tav tm="100000">
                                          <p:val>
                                            <p:strVal val="#ppt_x"/>
                                          </p:val>
                                        </p:tav>
                                      </p:tavLst>
                                    </p:anim>
                                    <p:anim calcmode="lin" valueType="num">
                                      <p:cBhvr additive="base">
                                        <p:cTn id="30"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Famous Athletes</a:t>
            </a:r>
            <a:endParaRPr lang="en-US" altLang="en-US" dirty="0"/>
          </a:p>
        </p:txBody>
      </p:sp>
      <p:sp>
        <p:nvSpPr>
          <p:cNvPr id="21507" name="Rectangle 3"/>
          <p:cNvSpPr>
            <a:spLocks noGrp="1" noChangeArrowheads="1"/>
          </p:cNvSpPr>
          <p:nvPr>
            <p:ph type="body" idx="1"/>
          </p:nvPr>
        </p:nvSpPr>
        <p:spPr/>
        <p:txBody>
          <a:bodyPr>
            <a:normAutofit fontScale="92500" lnSpcReduction="10000"/>
          </a:bodyPr>
          <a:lstStyle/>
          <a:p>
            <a:r>
              <a:rPr lang="en-US" altLang="en-US" u="sng" dirty="0">
                <a:solidFill>
                  <a:srgbClr val="FFFF00"/>
                </a:solidFill>
              </a:rPr>
              <a:t>Man “o” War</a:t>
            </a:r>
            <a:r>
              <a:rPr lang="en-US" altLang="en-US" dirty="0">
                <a:solidFill>
                  <a:srgbClr val="FFFF00"/>
                </a:solidFill>
              </a:rPr>
              <a:t> – famous race </a:t>
            </a:r>
            <a:r>
              <a:rPr lang="en-US" altLang="en-US" dirty="0" smtClean="0">
                <a:solidFill>
                  <a:srgbClr val="FFFF00"/>
                </a:solidFill>
              </a:rPr>
              <a:t>horse</a:t>
            </a:r>
          </a:p>
          <a:p>
            <a:endParaRPr lang="en-US" altLang="en-US" dirty="0" smtClean="0">
              <a:solidFill>
                <a:srgbClr val="FFFF00"/>
              </a:solidFill>
            </a:endParaRPr>
          </a:p>
          <a:p>
            <a:pPr lvl="1"/>
            <a:r>
              <a:rPr lang="en-US" altLang="en-US" dirty="0" smtClean="0"/>
              <a:t>named </a:t>
            </a:r>
            <a:r>
              <a:rPr lang="en-US" altLang="en-US" dirty="0"/>
              <a:t>horse of the </a:t>
            </a:r>
            <a:r>
              <a:rPr lang="en-US" altLang="en-US" dirty="0" smtClean="0"/>
              <a:t>century</a:t>
            </a:r>
          </a:p>
          <a:p>
            <a:pPr lvl="1"/>
            <a:endParaRPr lang="en-US" altLang="en-US" dirty="0" smtClean="0"/>
          </a:p>
          <a:p>
            <a:pPr lvl="1"/>
            <a:r>
              <a:rPr lang="en-US" altLang="en-US" dirty="0" smtClean="0"/>
              <a:t>lost </a:t>
            </a:r>
            <a:r>
              <a:rPr lang="en-US" altLang="en-US" dirty="0"/>
              <a:t>only 1 </a:t>
            </a:r>
            <a:r>
              <a:rPr lang="en-US" altLang="en-US" dirty="0" smtClean="0"/>
              <a:t>time                                                                     </a:t>
            </a:r>
            <a:r>
              <a:rPr lang="en-US" altLang="en-US" dirty="0"/>
              <a:t>in 21 </a:t>
            </a:r>
            <a:r>
              <a:rPr lang="en-US" altLang="en-US" dirty="0" smtClean="0"/>
              <a:t>races</a:t>
            </a:r>
          </a:p>
          <a:p>
            <a:pPr lvl="1"/>
            <a:endParaRPr lang="en-US" altLang="en-US" dirty="0" smtClean="0"/>
          </a:p>
          <a:p>
            <a:pPr lvl="1"/>
            <a:r>
              <a:rPr lang="en-US" altLang="en-US" dirty="0" smtClean="0"/>
              <a:t>the </a:t>
            </a:r>
            <a:r>
              <a:rPr lang="en-US" altLang="en-US" dirty="0"/>
              <a:t>horse that </a:t>
            </a:r>
            <a:r>
              <a:rPr lang="en-US" altLang="en-US" dirty="0" smtClean="0"/>
              <a:t>beat                                                              </a:t>
            </a:r>
            <a:r>
              <a:rPr lang="en-US" altLang="en-US" dirty="0"/>
              <a:t>him was named…</a:t>
            </a:r>
          </a:p>
          <a:p>
            <a:pPr marL="609600" indent="-609600">
              <a:buFont typeface="Symbol" pitchFamily="18" charset="2"/>
              <a:buNone/>
            </a:pPr>
            <a:r>
              <a:rPr lang="en-US" altLang="en-US" dirty="0"/>
              <a:t>	Upset</a:t>
            </a:r>
          </a:p>
        </p:txBody>
      </p:sp>
      <p:pic>
        <p:nvPicPr>
          <p:cNvPr id="4" name="Picture 3" descr="Man-O-W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96" y="3153747"/>
            <a:ext cx="4939004" cy="370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7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anim calcmode="lin" valueType="num">
                                      <p:cBhvr additive="base">
                                        <p:cTn id="31" dur="500" fill="hold"/>
                                        <p:tgtEl>
                                          <p:spTgt spid="2150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Famous Athletes</a:t>
            </a:r>
            <a:endParaRPr lang="en-US" altLang="en-US" dirty="0"/>
          </a:p>
        </p:txBody>
      </p:sp>
      <p:sp>
        <p:nvSpPr>
          <p:cNvPr id="22531" name="Rectangle 3"/>
          <p:cNvSpPr>
            <a:spLocks noGrp="1" noChangeArrowheads="1"/>
          </p:cNvSpPr>
          <p:nvPr>
            <p:ph type="body" idx="1"/>
          </p:nvPr>
        </p:nvSpPr>
        <p:spPr/>
        <p:txBody>
          <a:bodyPr/>
          <a:lstStyle/>
          <a:p>
            <a:r>
              <a:rPr lang="en-US" altLang="en-US" dirty="0">
                <a:solidFill>
                  <a:srgbClr val="FFFF00"/>
                </a:solidFill>
              </a:rPr>
              <a:t>Gertrude Ederle – 1</a:t>
            </a:r>
            <a:r>
              <a:rPr lang="en-US" altLang="en-US" baseline="30000" dirty="0">
                <a:solidFill>
                  <a:srgbClr val="FFFF00"/>
                </a:solidFill>
              </a:rPr>
              <a:t>st</a:t>
            </a:r>
            <a:r>
              <a:rPr lang="en-US" altLang="en-US" dirty="0">
                <a:solidFill>
                  <a:srgbClr val="FFFF00"/>
                </a:solidFill>
              </a:rPr>
              <a:t> woman to swim across the 35 mile wide English </a:t>
            </a:r>
            <a:r>
              <a:rPr lang="en-US" altLang="en-US" dirty="0" smtClean="0">
                <a:solidFill>
                  <a:srgbClr val="FFFF00"/>
                </a:solidFill>
              </a:rPr>
              <a:t>Channel</a:t>
            </a:r>
          </a:p>
          <a:p>
            <a:pPr marL="0" indent="0">
              <a:buNone/>
            </a:pPr>
            <a:endParaRPr lang="en-US" altLang="en-US" dirty="0" smtClean="0"/>
          </a:p>
          <a:p>
            <a:pPr lvl="1"/>
            <a:r>
              <a:rPr lang="en-US" altLang="en-US" dirty="0" smtClean="0"/>
              <a:t>her </a:t>
            </a:r>
            <a:r>
              <a:rPr lang="en-US" altLang="en-US" dirty="0"/>
              <a:t>time beat the men’s record by nearly 2 hours</a:t>
            </a:r>
          </a:p>
        </p:txBody>
      </p:sp>
      <p:pic>
        <p:nvPicPr>
          <p:cNvPr id="22533" name="Picture 5" descr="eder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30925"/>
            <a:ext cx="3959290" cy="303940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eder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30925"/>
            <a:ext cx="3886200" cy="3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97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additive="base">
                                        <p:cTn id="23" dur="500" fill="hold"/>
                                        <p:tgtEl>
                                          <p:spTgt spid="22533"/>
                                        </p:tgtEl>
                                        <p:attrNameLst>
                                          <p:attrName>ppt_x</p:attrName>
                                        </p:attrNameLst>
                                      </p:cBhvr>
                                      <p:tavLst>
                                        <p:tav tm="0">
                                          <p:val>
                                            <p:strVal val="0-#ppt_w/2"/>
                                          </p:val>
                                        </p:tav>
                                        <p:tav tm="100000">
                                          <p:val>
                                            <p:strVal val="#ppt_x"/>
                                          </p:val>
                                        </p:tav>
                                      </p:tavLst>
                                    </p:anim>
                                    <p:anim calcmode="lin" valueType="num">
                                      <p:cBhvr additive="base">
                                        <p:cTn id="2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500" fill="hold"/>
                                        <p:tgtEl>
                                          <p:spTgt spid="22535"/>
                                        </p:tgtEl>
                                        <p:attrNameLst>
                                          <p:attrName>ppt_x</p:attrName>
                                        </p:attrNameLst>
                                      </p:cBhvr>
                                      <p:tavLst>
                                        <p:tav tm="0">
                                          <p:val>
                                            <p:strVal val="0-#ppt_w/2"/>
                                          </p:val>
                                        </p:tav>
                                        <p:tav tm="100000">
                                          <p:val>
                                            <p:strVal val="#ppt_x"/>
                                          </p:val>
                                        </p:tav>
                                      </p:tavLst>
                                    </p:anim>
                                    <p:anim calcmode="lin" valueType="num">
                                      <p:cBhvr additive="base">
                                        <p:cTn id="30"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solidFill>
                  <a:srgbClr val="FFFF00"/>
                </a:solidFill>
              </a:rPr>
              <a:t>Music/Dance</a:t>
            </a:r>
            <a:endParaRPr lang="en-US" altLang="en-US" dirty="0">
              <a:solidFill>
                <a:srgbClr val="FFFF00"/>
              </a:solidFill>
            </a:endParaRPr>
          </a:p>
        </p:txBody>
      </p:sp>
      <p:sp>
        <p:nvSpPr>
          <p:cNvPr id="23555" name="Rectangle 3"/>
          <p:cNvSpPr>
            <a:spLocks noGrp="1" noChangeArrowheads="1"/>
          </p:cNvSpPr>
          <p:nvPr>
            <p:ph type="body" idx="1"/>
          </p:nvPr>
        </p:nvSpPr>
        <p:spPr/>
        <p:txBody>
          <a:bodyPr>
            <a:normAutofit lnSpcReduction="10000"/>
          </a:bodyPr>
          <a:lstStyle/>
          <a:p>
            <a:pPr>
              <a:lnSpc>
                <a:spcPct val="90000"/>
              </a:lnSpc>
            </a:pPr>
            <a:r>
              <a:rPr lang="en-US" altLang="en-US" dirty="0" smtClean="0"/>
              <a:t>the </a:t>
            </a:r>
            <a:r>
              <a:rPr lang="en-US" altLang="en-US" dirty="0"/>
              <a:t>radio made music more </a:t>
            </a:r>
            <a:r>
              <a:rPr lang="en-US" altLang="en-US" dirty="0" smtClean="0"/>
              <a:t>popular</a:t>
            </a:r>
          </a:p>
          <a:p>
            <a:pPr>
              <a:lnSpc>
                <a:spcPct val="90000"/>
              </a:lnSpc>
            </a:pPr>
            <a:endParaRPr lang="en-US" altLang="en-US" dirty="0" smtClean="0">
              <a:solidFill>
                <a:srgbClr val="FFFF00"/>
              </a:solidFill>
            </a:endParaRPr>
          </a:p>
          <a:p>
            <a:pPr>
              <a:lnSpc>
                <a:spcPct val="90000"/>
              </a:lnSpc>
            </a:pPr>
            <a:r>
              <a:rPr lang="en-US" altLang="en-US" dirty="0" smtClean="0">
                <a:solidFill>
                  <a:srgbClr val="FFFF00"/>
                </a:solidFill>
              </a:rPr>
              <a:t>Jazz </a:t>
            </a:r>
            <a:r>
              <a:rPr lang="en-US" altLang="en-US" dirty="0">
                <a:solidFill>
                  <a:srgbClr val="FFFF00"/>
                </a:solidFill>
              </a:rPr>
              <a:t>was the most popular </a:t>
            </a:r>
            <a:r>
              <a:rPr lang="en-US" altLang="en-US" dirty="0" smtClean="0">
                <a:solidFill>
                  <a:srgbClr val="FFFF00"/>
                </a:solidFill>
              </a:rPr>
              <a:t>                                 music </a:t>
            </a:r>
            <a:r>
              <a:rPr lang="en-US" altLang="en-US" dirty="0">
                <a:solidFill>
                  <a:srgbClr val="FFFF00"/>
                </a:solidFill>
              </a:rPr>
              <a:t>of the </a:t>
            </a:r>
            <a:r>
              <a:rPr lang="en-US" altLang="en-US" dirty="0" smtClean="0">
                <a:solidFill>
                  <a:srgbClr val="FFFF00"/>
                </a:solidFill>
              </a:rPr>
              <a:t>20s it started                                   in </a:t>
            </a:r>
            <a:r>
              <a:rPr lang="en-US" altLang="en-US" dirty="0">
                <a:solidFill>
                  <a:srgbClr val="FFFF00"/>
                </a:solidFill>
              </a:rPr>
              <a:t>New </a:t>
            </a:r>
            <a:r>
              <a:rPr lang="en-US" altLang="en-US" dirty="0" smtClean="0">
                <a:solidFill>
                  <a:srgbClr val="FFFF00"/>
                </a:solidFill>
              </a:rPr>
              <a:t>Orleans</a:t>
            </a:r>
          </a:p>
          <a:p>
            <a:pPr>
              <a:lnSpc>
                <a:spcPct val="90000"/>
              </a:lnSpc>
            </a:pPr>
            <a:endParaRPr lang="en-US" altLang="en-US" dirty="0">
              <a:solidFill>
                <a:srgbClr val="FFFF00"/>
              </a:solidFill>
            </a:endParaRPr>
          </a:p>
          <a:p>
            <a:pPr>
              <a:lnSpc>
                <a:spcPct val="90000"/>
              </a:lnSpc>
            </a:pPr>
            <a:r>
              <a:rPr lang="en-US" altLang="en-US" dirty="0" smtClean="0">
                <a:solidFill>
                  <a:srgbClr val="FFFF00"/>
                </a:solidFill>
              </a:rPr>
              <a:t>Louis </a:t>
            </a:r>
            <a:r>
              <a:rPr lang="en-US" altLang="en-US" dirty="0">
                <a:solidFill>
                  <a:srgbClr val="FFFF00"/>
                </a:solidFill>
              </a:rPr>
              <a:t>Armstrong was </a:t>
            </a:r>
            <a:r>
              <a:rPr lang="en-US" altLang="en-US" dirty="0" smtClean="0">
                <a:solidFill>
                  <a:srgbClr val="FFFF00"/>
                </a:solidFill>
              </a:rPr>
              <a:t>the                                            </a:t>
            </a:r>
            <a:r>
              <a:rPr lang="en-US" altLang="en-US" dirty="0">
                <a:solidFill>
                  <a:srgbClr val="FFFF00"/>
                </a:solidFill>
              </a:rPr>
              <a:t>most popular jazz musician </a:t>
            </a:r>
            <a:r>
              <a:rPr lang="en-US" altLang="en-US" dirty="0" smtClean="0">
                <a:solidFill>
                  <a:srgbClr val="FFFF00"/>
                </a:solidFill>
              </a:rPr>
              <a:t>                                 of </a:t>
            </a:r>
            <a:r>
              <a:rPr lang="en-US" altLang="en-US" dirty="0">
                <a:solidFill>
                  <a:srgbClr val="FFFF00"/>
                </a:solidFill>
              </a:rPr>
              <a:t>the 20s</a:t>
            </a:r>
          </a:p>
          <a:p>
            <a:pPr marL="609600" indent="-609600">
              <a:lnSpc>
                <a:spcPct val="90000"/>
              </a:lnSpc>
              <a:buFont typeface="Symbol" pitchFamily="18" charset="2"/>
              <a:buNone/>
            </a:pPr>
            <a:r>
              <a:rPr lang="en-US" altLang="en-US" dirty="0"/>
              <a:t>	</a:t>
            </a:r>
          </a:p>
        </p:txBody>
      </p:sp>
      <p:pic>
        <p:nvPicPr>
          <p:cNvPr id="4" name="Picture 3" descr="1697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696" y="2438400"/>
            <a:ext cx="3511303" cy="442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03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fo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77" y="381000"/>
            <a:ext cx="3146425"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charle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70514"/>
            <a:ext cx="3124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Life in the 1920s:</a:t>
            </a:r>
            <a:br>
              <a:rPr lang="en-US" dirty="0" smtClean="0"/>
            </a:br>
            <a:r>
              <a:rPr lang="en-US" dirty="0" smtClean="0"/>
              <a:t>Music/Dance</a:t>
            </a:r>
            <a:endParaRPr lang="en-US" dirty="0"/>
          </a:p>
        </p:txBody>
      </p:sp>
      <p:sp>
        <p:nvSpPr>
          <p:cNvPr id="3" name="Content Placeholder 2"/>
          <p:cNvSpPr>
            <a:spLocks noGrp="1"/>
          </p:cNvSpPr>
          <p:nvPr>
            <p:ph idx="1"/>
          </p:nvPr>
        </p:nvSpPr>
        <p:spPr>
          <a:xfrm>
            <a:off x="457200" y="1915804"/>
            <a:ext cx="4953000" cy="4525963"/>
          </a:xfrm>
        </p:spPr>
        <p:txBody>
          <a:bodyPr/>
          <a:lstStyle/>
          <a:p>
            <a:pPr>
              <a:lnSpc>
                <a:spcPct val="90000"/>
              </a:lnSpc>
            </a:pPr>
            <a:r>
              <a:rPr lang="en-US" altLang="en-US" dirty="0" smtClean="0">
                <a:solidFill>
                  <a:srgbClr val="FFFF00"/>
                </a:solidFill>
              </a:rPr>
              <a:t>George Gershwin was a popular composer  he wrote “Rhapsody in Blue”</a:t>
            </a:r>
          </a:p>
          <a:p>
            <a:pPr>
              <a:lnSpc>
                <a:spcPct val="90000"/>
              </a:lnSpc>
            </a:pPr>
            <a:endParaRPr lang="en-US" altLang="en-US" dirty="0">
              <a:solidFill>
                <a:srgbClr val="FFFF00"/>
              </a:solidFill>
            </a:endParaRPr>
          </a:p>
          <a:p>
            <a:pPr>
              <a:lnSpc>
                <a:spcPct val="90000"/>
              </a:lnSpc>
            </a:pPr>
            <a:r>
              <a:rPr lang="en-US" altLang="en-US" dirty="0" smtClean="0">
                <a:solidFill>
                  <a:srgbClr val="FFFF00"/>
                </a:solidFill>
              </a:rPr>
              <a:t>popular dances included:</a:t>
            </a:r>
          </a:p>
          <a:p>
            <a:pPr lvl="1">
              <a:lnSpc>
                <a:spcPct val="90000"/>
              </a:lnSpc>
            </a:pPr>
            <a:r>
              <a:rPr lang="en-US" altLang="en-US" dirty="0" smtClean="0">
                <a:solidFill>
                  <a:srgbClr val="FFFF00"/>
                </a:solidFill>
              </a:rPr>
              <a:t>Charleston</a:t>
            </a:r>
          </a:p>
          <a:p>
            <a:pPr lvl="1">
              <a:lnSpc>
                <a:spcPct val="90000"/>
              </a:lnSpc>
            </a:pPr>
            <a:r>
              <a:rPr lang="en-US" altLang="en-US" dirty="0" smtClean="0">
                <a:solidFill>
                  <a:srgbClr val="FFFF00"/>
                </a:solidFill>
              </a:rPr>
              <a:t>Fox-trot</a:t>
            </a:r>
          </a:p>
          <a:p>
            <a:pPr lvl="1">
              <a:lnSpc>
                <a:spcPct val="90000"/>
              </a:lnSpc>
            </a:pPr>
            <a:r>
              <a:rPr lang="en-US" altLang="en-US" dirty="0" smtClean="0">
                <a:solidFill>
                  <a:srgbClr val="FFFF00"/>
                </a:solidFill>
              </a:rPr>
              <a:t>Tango</a:t>
            </a:r>
          </a:p>
          <a:p>
            <a:endParaRPr lang="en-US" dirty="0">
              <a:solidFill>
                <a:srgbClr val="FFFF00"/>
              </a:solidFill>
            </a:endParaRPr>
          </a:p>
        </p:txBody>
      </p:sp>
    </p:spTree>
    <p:extLst>
      <p:ext uri="{BB962C8B-B14F-4D97-AF65-F5344CB8AC3E}">
        <p14:creationId xmlns:p14="http://schemas.microsoft.com/office/powerpoint/2010/main" val="1297743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500" fill="hold"/>
                                        <p:tgtEl>
                                          <p:spTgt spid="29703"/>
                                        </p:tgtEl>
                                        <p:attrNameLst>
                                          <p:attrName>ppt_x</p:attrName>
                                        </p:attrNameLst>
                                      </p:cBhvr>
                                      <p:tavLst>
                                        <p:tav tm="0">
                                          <p:val>
                                            <p:strVal val="0-#ppt_w/2"/>
                                          </p:val>
                                        </p:tav>
                                        <p:tav tm="100000">
                                          <p:val>
                                            <p:strVal val="#ppt_x"/>
                                          </p:val>
                                        </p:tav>
                                      </p:tavLst>
                                    </p:anim>
                                    <p:anim calcmode="lin" valueType="num">
                                      <p:cBhvr additive="base">
                                        <p:cTn id="14"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solidFill>
                  <a:srgbClr val="FFFF00"/>
                </a:solidFill>
              </a:rPr>
              <a:t>Literature</a:t>
            </a:r>
            <a:endParaRPr lang="en-US" altLang="en-US" dirty="0">
              <a:solidFill>
                <a:srgbClr val="FFFF00"/>
              </a:solidFill>
            </a:endParaRPr>
          </a:p>
        </p:txBody>
      </p:sp>
      <p:sp>
        <p:nvSpPr>
          <p:cNvPr id="24579" name="Rectangle 3"/>
          <p:cNvSpPr>
            <a:spLocks noGrp="1" noChangeArrowheads="1"/>
          </p:cNvSpPr>
          <p:nvPr>
            <p:ph type="body" idx="1"/>
          </p:nvPr>
        </p:nvSpPr>
        <p:spPr/>
        <p:txBody>
          <a:bodyPr>
            <a:normAutofit fontScale="92500" lnSpcReduction="10000"/>
          </a:bodyPr>
          <a:lstStyle/>
          <a:p>
            <a:r>
              <a:rPr lang="en-US" altLang="en-US" dirty="0" smtClean="0"/>
              <a:t>Famous</a:t>
            </a:r>
            <a:r>
              <a:rPr lang="en-US" altLang="en-US" u="sng" dirty="0" smtClean="0"/>
              <a:t> </a:t>
            </a:r>
            <a:r>
              <a:rPr lang="en-US" altLang="en-US" dirty="0" smtClean="0"/>
              <a:t>authors included:</a:t>
            </a:r>
          </a:p>
          <a:p>
            <a:pPr lvl="1"/>
            <a:endParaRPr lang="en-US" altLang="en-US" dirty="0"/>
          </a:p>
          <a:p>
            <a:pPr lvl="1"/>
            <a:r>
              <a:rPr lang="en-US" altLang="en-US" dirty="0" smtClean="0">
                <a:solidFill>
                  <a:srgbClr val="FFFF00"/>
                </a:solidFill>
              </a:rPr>
              <a:t>F</a:t>
            </a:r>
            <a:r>
              <a:rPr lang="en-US" altLang="en-US" dirty="0">
                <a:solidFill>
                  <a:srgbClr val="FFFF00"/>
                </a:solidFill>
              </a:rPr>
              <a:t>. Scott Fitzgerald – </a:t>
            </a:r>
            <a:r>
              <a:rPr lang="en-US" altLang="en-US" u="sng" dirty="0">
                <a:solidFill>
                  <a:srgbClr val="FFFF00"/>
                </a:solidFill>
              </a:rPr>
              <a:t>The Great </a:t>
            </a:r>
            <a:r>
              <a:rPr lang="en-US" altLang="en-US" u="sng" dirty="0" smtClean="0">
                <a:solidFill>
                  <a:srgbClr val="FFFF00"/>
                </a:solidFill>
              </a:rPr>
              <a:t>                                 Gatsby</a:t>
            </a:r>
          </a:p>
          <a:p>
            <a:pPr lvl="1"/>
            <a:endParaRPr lang="en-US" altLang="en-US" u="sng" dirty="0">
              <a:solidFill>
                <a:srgbClr val="FFFF00"/>
              </a:solidFill>
            </a:endParaRPr>
          </a:p>
          <a:p>
            <a:pPr lvl="1"/>
            <a:endParaRPr lang="en-US" altLang="en-US" dirty="0" smtClean="0">
              <a:solidFill>
                <a:srgbClr val="FFFF00"/>
              </a:solidFill>
            </a:endParaRPr>
          </a:p>
          <a:p>
            <a:pPr lvl="1"/>
            <a:r>
              <a:rPr lang="en-US" altLang="en-US" dirty="0" smtClean="0">
                <a:solidFill>
                  <a:srgbClr val="FFFF00"/>
                </a:solidFill>
              </a:rPr>
              <a:t>Sinclair </a:t>
            </a:r>
            <a:r>
              <a:rPr lang="en-US" altLang="en-US" dirty="0">
                <a:solidFill>
                  <a:srgbClr val="FFFF00"/>
                </a:solidFill>
              </a:rPr>
              <a:t>Lewis – </a:t>
            </a:r>
            <a:r>
              <a:rPr lang="en-US" altLang="en-US" u="sng" dirty="0">
                <a:solidFill>
                  <a:srgbClr val="FFFF00"/>
                </a:solidFill>
              </a:rPr>
              <a:t>Main </a:t>
            </a:r>
            <a:r>
              <a:rPr lang="en-US" altLang="en-US" u="sng" dirty="0" smtClean="0">
                <a:solidFill>
                  <a:srgbClr val="FFFF00"/>
                </a:solidFill>
              </a:rPr>
              <a:t>Street</a:t>
            </a:r>
            <a:endParaRPr lang="en-US" altLang="en-US" dirty="0" smtClean="0">
              <a:solidFill>
                <a:srgbClr val="FFFF00"/>
              </a:solidFill>
            </a:endParaRPr>
          </a:p>
          <a:p>
            <a:pPr lvl="1"/>
            <a:endParaRPr lang="en-US" altLang="en-US" dirty="0">
              <a:solidFill>
                <a:srgbClr val="FFFF00"/>
              </a:solidFill>
            </a:endParaRPr>
          </a:p>
          <a:p>
            <a:pPr lvl="1"/>
            <a:endParaRPr lang="en-US" altLang="en-US" dirty="0" smtClean="0">
              <a:solidFill>
                <a:srgbClr val="FFFF00"/>
              </a:solidFill>
            </a:endParaRPr>
          </a:p>
          <a:p>
            <a:pPr lvl="1"/>
            <a:r>
              <a:rPr lang="en-US" altLang="en-US" dirty="0" smtClean="0">
                <a:solidFill>
                  <a:srgbClr val="FFFF00"/>
                </a:solidFill>
              </a:rPr>
              <a:t>Ernest </a:t>
            </a:r>
            <a:r>
              <a:rPr lang="en-US" altLang="en-US" dirty="0">
                <a:solidFill>
                  <a:srgbClr val="FFFF00"/>
                </a:solidFill>
              </a:rPr>
              <a:t>Hemingway – </a:t>
            </a:r>
            <a:r>
              <a:rPr lang="en-US" altLang="en-US" u="sng" dirty="0">
                <a:solidFill>
                  <a:srgbClr val="FFFF00"/>
                </a:solidFill>
              </a:rPr>
              <a:t>A Farewell to Arms</a:t>
            </a:r>
            <a:endParaRPr lang="en-US" altLang="en-US" dirty="0">
              <a:solidFill>
                <a:srgbClr val="FFFF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34778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29" y="2947987"/>
            <a:ext cx="15621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4076700"/>
            <a:ext cx="16478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251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anim calcmode="lin" valueType="num">
                                      <p:cBhvr additive="base">
                                        <p:cTn id="21"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57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579">
                                            <p:txEl>
                                              <p:pRg st="8" end="8"/>
                                            </p:txEl>
                                          </p:spTgt>
                                        </p:tgtEl>
                                        <p:attrNameLst>
                                          <p:attrName>style.visibility</p:attrName>
                                        </p:attrNameLst>
                                      </p:cBhvr>
                                      <p:to>
                                        <p:strVal val="visible"/>
                                      </p:to>
                                    </p:set>
                                    <p:anim calcmode="lin" valueType="num">
                                      <p:cBhvr additive="base">
                                        <p:cTn id="25"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solidFill>
                  <a:srgbClr val="FFFF00"/>
                </a:solidFill>
              </a:rPr>
              <a:t>Transportation</a:t>
            </a:r>
            <a:endParaRPr lang="en-US" altLang="en-US" dirty="0">
              <a:solidFill>
                <a:srgbClr val="FFFF00"/>
              </a:solidFill>
            </a:endParaRPr>
          </a:p>
        </p:txBody>
      </p:sp>
      <p:sp>
        <p:nvSpPr>
          <p:cNvPr id="30723" name="Rectangle 3"/>
          <p:cNvSpPr>
            <a:spLocks noGrp="1" noChangeArrowheads="1"/>
          </p:cNvSpPr>
          <p:nvPr>
            <p:ph type="body" idx="1"/>
          </p:nvPr>
        </p:nvSpPr>
        <p:spPr>
          <a:xfrm>
            <a:off x="457200" y="1600200"/>
            <a:ext cx="8229600" cy="4953000"/>
          </a:xfrm>
        </p:spPr>
        <p:txBody>
          <a:bodyPr>
            <a:normAutofit fontScale="92500" lnSpcReduction="20000"/>
          </a:bodyPr>
          <a:lstStyle/>
          <a:p>
            <a:pPr>
              <a:lnSpc>
                <a:spcPct val="90000"/>
              </a:lnSpc>
            </a:pPr>
            <a:r>
              <a:rPr lang="en-US" altLang="en-US" dirty="0" smtClean="0">
                <a:solidFill>
                  <a:srgbClr val="FFFF00"/>
                </a:solidFill>
              </a:rPr>
              <a:t>Henry </a:t>
            </a:r>
            <a:r>
              <a:rPr lang="en-US" altLang="en-US" dirty="0">
                <a:solidFill>
                  <a:srgbClr val="FFFF00"/>
                </a:solidFill>
              </a:rPr>
              <a:t>Ford </a:t>
            </a:r>
            <a:r>
              <a:rPr lang="en-US" altLang="en-US" dirty="0"/>
              <a:t>– “made the 20s </a:t>
            </a:r>
            <a:r>
              <a:rPr lang="en-US" altLang="en-US" dirty="0" smtClean="0"/>
              <a:t>happen”</a:t>
            </a:r>
          </a:p>
          <a:p>
            <a:pPr marL="0" indent="0">
              <a:lnSpc>
                <a:spcPct val="90000"/>
              </a:lnSpc>
              <a:buNone/>
            </a:pPr>
            <a:endParaRPr lang="en-US" altLang="en-US" dirty="0" smtClean="0"/>
          </a:p>
          <a:p>
            <a:pPr lvl="1">
              <a:lnSpc>
                <a:spcPct val="90000"/>
              </a:lnSpc>
            </a:pPr>
            <a:r>
              <a:rPr lang="en-US" altLang="en-US" dirty="0" smtClean="0"/>
              <a:t>responsible </a:t>
            </a:r>
            <a:r>
              <a:rPr lang="en-US" altLang="en-US" dirty="0"/>
              <a:t>for changing the automobile industry by using the assembly line – each worker had a specific </a:t>
            </a:r>
            <a:r>
              <a:rPr lang="en-US" altLang="en-US" dirty="0" smtClean="0"/>
              <a:t>job</a:t>
            </a:r>
          </a:p>
          <a:p>
            <a:pPr marL="457200" lvl="1" indent="0">
              <a:lnSpc>
                <a:spcPct val="90000"/>
              </a:lnSpc>
              <a:buNone/>
            </a:pPr>
            <a:endParaRPr lang="en-US" altLang="en-US" dirty="0" smtClean="0"/>
          </a:p>
          <a:p>
            <a:pPr lvl="1">
              <a:lnSpc>
                <a:spcPct val="90000"/>
              </a:lnSpc>
            </a:pPr>
            <a:r>
              <a:rPr lang="en-US" altLang="en-US" dirty="0" smtClean="0"/>
              <a:t>1920 </a:t>
            </a:r>
            <a:r>
              <a:rPr lang="en-US" altLang="en-US" dirty="0"/>
              <a:t>– 8 million </a:t>
            </a:r>
            <a:r>
              <a:rPr lang="en-US" altLang="en-US" dirty="0" smtClean="0"/>
              <a:t>cars                                                                  on </a:t>
            </a:r>
            <a:r>
              <a:rPr lang="en-US" altLang="en-US" dirty="0"/>
              <a:t>the </a:t>
            </a:r>
            <a:r>
              <a:rPr lang="en-US" altLang="en-US" dirty="0" smtClean="0"/>
              <a:t>road</a:t>
            </a:r>
          </a:p>
          <a:p>
            <a:pPr marL="457200" lvl="1" indent="0">
              <a:lnSpc>
                <a:spcPct val="90000"/>
              </a:lnSpc>
              <a:buNone/>
            </a:pPr>
            <a:endParaRPr lang="en-US" altLang="en-US" dirty="0" smtClean="0"/>
          </a:p>
          <a:p>
            <a:pPr lvl="1">
              <a:lnSpc>
                <a:spcPct val="90000"/>
              </a:lnSpc>
            </a:pPr>
            <a:r>
              <a:rPr lang="en-US" altLang="en-US" dirty="0" smtClean="0"/>
              <a:t>1929 </a:t>
            </a:r>
            <a:r>
              <a:rPr lang="en-US" altLang="en-US" dirty="0"/>
              <a:t>– 23 </a:t>
            </a:r>
            <a:r>
              <a:rPr lang="en-US" altLang="en-US" dirty="0" smtClean="0"/>
              <a:t>million                                                                     </a:t>
            </a:r>
          </a:p>
          <a:p>
            <a:pPr marL="457200" lvl="1" indent="0">
              <a:lnSpc>
                <a:spcPct val="90000"/>
              </a:lnSpc>
              <a:buNone/>
            </a:pPr>
            <a:endParaRPr lang="en-US" altLang="en-US" dirty="0" smtClean="0"/>
          </a:p>
          <a:p>
            <a:pPr lvl="1">
              <a:lnSpc>
                <a:spcPct val="90000"/>
              </a:lnSpc>
            </a:pPr>
            <a:r>
              <a:rPr lang="en-US" altLang="en-US" dirty="0" smtClean="0">
                <a:solidFill>
                  <a:srgbClr val="FFFF00"/>
                </a:solidFill>
              </a:rPr>
              <a:t>developed </a:t>
            </a:r>
            <a:r>
              <a:rPr lang="en-US" altLang="en-US" dirty="0">
                <a:solidFill>
                  <a:srgbClr val="FFFF00"/>
                </a:solidFill>
              </a:rPr>
              <a:t>the Model </a:t>
            </a:r>
            <a:r>
              <a:rPr lang="en-US" altLang="en-US" dirty="0" smtClean="0">
                <a:solidFill>
                  <a:srgbClr val="FFFF00"/>
                </a:solidFill>
              </a:rPr>
              <a:t>                                                          T car (</a:t>
            </a:r>
            <a:r>
              <a:rPr lang="en-US" altLang="en-US" dirty="0">
                <a:solidFill>
                  <a:srgbClr val="FFFF00"/>
                </a:solidFill>
              </a:rPr>
              <a:t>every one </a:t>
            </a:r>
            <a:r>
              <a:rPr lang="en-US" altLang="en-US" dirty="0" smtClean="0">
                <a:solidFill>
                  <a:srgbClr val="FFFF00"/>
                </a:solidFill>
              </a:rPr>
              <a:t>was                                                                exactly the same)</a:t>
            </a:r>
            <a:endParaRPr lang="en-US" altLang="en-US" dirty="0">
              <a:solidFill>
                <a:srgbClr val="FFFF00"/>
              </a:solidFill>
            </a:endParaRPr>
          </a:p>
        </p:txBody>
      </p:sp>
      <p:pic>
        <p:nvPicPr>
          <p:cNvPr id="348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867" y="3663820"/>
            <a:ext cx="4626133" cy="32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040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 calcmode="lin" valueType="num">
                                      <p:cBhvr additive="base">
                                        <p:cTn id="1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anim calcmode="lin" valueType="num">
                                      <p:cBhvr additive="base">
                                        <p:cTn id="1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anim calcmode="lin" valueType="num">
                                      <p:cBhvr additive="base">
                                        <p:cTn id="23"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Transportation</a:t>
            </a:r>
            <a:endParaRPr lang="en-US" altLang="en-US" dirty="0"/>
          </a:p>
        </p:txBody>
      </p:sp>
      <p:sp>
        <p:nvSpPr>
          <p:cNvPr id="31747" name="Rectangle 3"/>
          <p:cNvSpPr>
            <a:spLocks noGrp="1" noChangeArrowheads="1"/>
          </p:cNvSpPr>
          <p:nvPr>
            <p:ph type="body" idx="1"/>
          </p:nvPr>
        </p:nvSpPr>
        <p:spPr>
          <a:xfrm>
            <a:off x="457200" y="1828800"/>
            <a:ext cx="8229600" cy="4297363"/>
          </a:xfrm>
        </p:spPr>
        <p:txBody>
          <a:bodyPr>
            <a:normAutofit/>
          </a:bodyPr>
          <a:lstStyle/>
          <a:p>
            <a:r>
              <a:rPr lang="en-US" altLang="en-US" dirty="0" smtClean="0">
                <a:solidFill>
                  <a:srgbClr val="FFFF00"/>
                </a:solidFill>
              </a:rPr>
              <a:t>Car manufacturing went from 12 hours to 28 minutes after the creation of the assembly line.</a:t>
            </a:r>
            <a:endParaRPr lang="en-US" altLang="en-US" dirty="0">
              <a:solidFill>
                <a:srgbClr val="FFFF00"/>
              </a:solidFill>
            </a:endParaRPr>
          </a:p>
        </p:txBody>
      </p:sp>
      <p:sp>
        <p:nvSpPr>
          <p:cNvPr id="2" name="AutoShape 2" descr="Image result for assembly 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4041"/>
            <a:ext cx="4873070" cy="328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54041"/>
            <a:ext cx="4267200" cy="328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dirty="0" smtClean="0">
                <a:solidFill>
                  <a:srgbClr val="FFFF00"/>
                </a:solidFill>
              </a:rPr>
              <a:t>Life </a:t>
            </a:r>
            <a:r>
              <a:rPr lang="en-US" altLang="en-US" dirty="0">
                <a:solidFill>
                  <a:srgbClr val="FFFF00"/>
                </a:solidFill>
              </a:rPr>
              <a:t>in the </a:t>
            </a:r>
            <a:r>
              <a:rPr lang="en-US" altLang="en-US" dirty="0" smtClean="0">
                <a:solidFill>
                  <a:srgbClr val="FFFF00"/>
                </a:solidFill>
              </a:rPr>
              <a:t>1920s:</a:t>
            </a:r>
            <a:br>
              <a:rPr lang="en-US" altLang="en-US" dirty="0" smtClean="0">
                <a:solidFill>
                  <a:srgbClr val="FFFF00"/>
                </a:solidFill>
              </a:rPr>
            </a:br>
            <a:r>
              <a:rPr lang="en-US" altLang="en-US" dirty="0" smtClean="0">
                <a:solidFill>
                  <a:srgbClr val="FFFF00"/>
                </a:solidFill>
              </a:rPr>
              <a:t>Changing Role of Women</a:t>
            </a:r>
            <a:endParaRPr lang="en-US" altLang="en-US" dirty="0">
              <a:solidFill>
                <a:srgbClr val="FFFF00"/>
              </a:solidFill>
            </a:endParaRPr>
          </a:p>
        </p:txBody>
      </p:sp>
      <p:sp>
        <p:nvSpPr>
          <p:cNvPr id="5123" name="Rectangle 3"/>
          <p:cNvSpPr>
            <a:spLocks noGrp="1" noChangeArrowheads="1"/>
          </p:cNvSpPr>
          <p:nvPr>
            <p:ph type="body" idx="1"/>
          </p:nvPr>
        </p:nvSpPr>
        <p:spPr/>
        <p:txBody>
          <a:bodyPr/>
          <a:lstStyle/>
          <a:p>
            <a:pPr marL="609600" indent="-609600"/>
            <a:r>
              <a:rPr lang="en-US" altLang="en-US" dirty="0" smtClean="0">
                <a:solidFill>
                  <a:srgbClr val="FFFF00"/>
                </a:solidFill>
              </a:rPr>
              <a:t>19</a:t>
            </a:r>
            <a:r>
              <a:rPr lang="en-US" altLang="en-US" baseline="30000" dirty="0" smtClean="0">
                <a:solidFill>
                  <a:srgbClr val="FFFF00"/>
                </a:solidFill>
              </a:rPr>
              <a:t>th</a:t>
            </a:r>
            <a:r>
              <a:rPr lang="en-US" altLang="en-US" dirty="0" smtClean="0">
                <a:solidFill>
                  <a:srgbClr val="FFFF00"/>
                </a:solidFill>
              </a:rPr>
              <a:t> </a:t>
            </a:r>
            <a:r>
              <a:rPr lang="en-US" altLang="en-US" dirty="0">
                <a:solidFill>
                  <a:srgbClr val="FFFF00"/>
                </a:solidFill>
              </a:rPr>
              <a:t>Amendment (1920) – granted women suffrage </a:t>
            </a:r>
            <a:r>
              <a:rPr lang="en-US" altLang="en-US" dirty="0"/>
              <a:t>(right to vote</a:t>
            </a:r>
            <a:r>
              <a:rPr lang="en-US" altLang="en-US" dirty="0" smtClean="0"/>
              <a:t>)</a:t>
            </a:r>
          </a:p>
          <a:p>
            <a:pPr marL="609600" indent="-609600"/>
            <a:endParaRPr lang="en-US" altLang="en-US" dirty="0"/>
          </a:p>
          <a:p>
            <a:pPr marL="609600" indent="-609600"/>
            <a:r>
              <a:rPr lang="en-US" altLang="en-US" dirty="0"/>
              <a:t>New jobs opened up during WWI and the women didn’t want to give their jobs up when the men came back home – so…more women began to go to college</a:t>
            </a:r>
          </a:p>
          <a:p>
            <a:pPr marL="609600" indent="-609600">
              <a:buFont typeface="Symbol" pitchFamily="18" charset="2"/>
              <a:buNone/>
            </a:pPr>
            <a:endParaRPr lang="en-US" altLang="en-US" u="sng" dirty="0"/>
          </a:p>
        </p:txBody>
      </p:sp>
    </p:spTree>
    <p:extLst>
      <p:ext uri="{BB962C8B-B14F-4D97-AF65-F5344CB8AC3E}">
        <p14:creationId xmlns:p14="http://schemas.microsoft.com/office/powerpoint/2010/main" val="2363547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Transportation</a:t>
            </a:r>
            <a:endParaRPr lang="en-US" altLang="en-US" dirty="0"/>
          </a:p>
        </p:txBody>
      </p:sp>
      <p:sp>
        <p:nvSpPr>
          <p:cNvPr id="33795" name="Rectangle 3"/>
          <p:cNvSpPr>
            <a:spLocks noGrp="1" noChangeArrowheads="1"/>
          </p:cNvSpPr>
          <p:nvPr>
            <p:ph type="body" idx="1"/>
          </p:nvPr>
        </p:nvSpPr>
        <p:spPr/>
        <p:txBody>
          <a:bodyPr>
            <a:normAutofit lnSpcReduction="10000"/>
          </a:bodyPr>
          <a:lstStyle/>
          <a:p>
            <a:pPr>
              <a:lnSpc>
                <a:spcPct val="90000"/>
              </a:lnSpc>
            </a:pPr>
            <a:r>
              <a:rPr lang="en-US" altLang="en-US" dirty="0">
                <a:solidFill>
                  <a:srgbClr val="FFFF00"/>
                </a:solidFill>
              </a:rPr>
              <a:t>Charles Lindbergh </a:t>
            </a:r>
            <a:r>
              <a:rPr lang="en-US" altLang="en-US" dirty="0"/>
              <a:t>– nicknamed “Lucky Lindy” or the “Lone </a:t>
            </a:r>
            <a:r>
              <a:rPr lang="en-US" altLang="en-US" dirty="0" smtClean="0"/>
              <a:t>Eagle”</a:t>
            </a:r>
          </a:p>
          <a:p>
            <a:pPr>
              <a:lnSpc>
                <a:spcPct val="90000"/>
              </a:lnSpc>
            </a:pPr>
            <a:endParaRPr lang="en-US" altLang="en-US" dirty="0" smtClean="0"/>
          </a:p>
          <a:p>
            <a:pPr lvl="1">
              <a:lnSpc>
                <a:spcPct val="90000"/>
              </a:lnSpc>
            </a:pPr>
            <a:r>
              <a:rPr lang="en-US" altLang="en-US" dirty="0" smtClean="0">
                <a:solidFill>
                  <a:srgbClr val="FFFF00"/>
                </a:solidFill>
              </a:rPr>
              <a:t>the </a:t>
            </a:r>
            <a:r>
              <a:rPr lang="en-US" altLang="en-US" dirty="0">
                <a:solidFill>
                  <a:srgbClr val="FFFF00"/>
                </a:solidFill>
              </a:rPr>
              <a:t>first to fly solo, non-stop </a:t>
            </a:r>
            <a:r>
              <a:rPr lang="en-US" altLang="en-US" dirty="0" smtClean="0">
                <a:solidFill>
                  <a:srgbClr val="FFFF00"/>
                </a:solidFill>
              </a:rPr>
              <a:t>                                       across </a:t>
            </a:r>
            <a:r>
              <a:rPr lang="en-US" altLang="en-US" dirty="0">
                <a:solidFill>
                  <a:srgbClr val="FFFF00"/>
                </a:solidFill>
              </a:rPr>
              <a:t>the </a:t>
            </a:r>
            <a:r>
              <a:rPr lang="en-US" altLang="en-US" dirty="0" smtClean="0">
                <a:solidFill>
                  <a:srgbClr val="FFFF00"/>
                </a:solidFill>
              </a:rPr>
              <a:t>Atlantic</a:t>
            </a:r>
          </a:p>
          <a:p>
            <a:pPr lvl="1">
              <a:lnSpc>
                <a:spcPct val="90000"/>
              </a:lnSpc>
            </a:pPr>
            <a:endParaRPr lang="en-US" altLang="en-US" dirty="0" smtClean="0">
              <a:solidFill>
                <a:srgbClr val="FFFF00"/>
              </a:solidFill>
            </a:endParaRPr>
          </a:p>
          <a:p>
            <a:pPr lvl="1">
              <a:lnSpc>
                <a:spcPct val="90000"/>
              </a:lnSpc>
            </a:pPr>
            <a:r>
              <a:rPr lang="en-US" altLang="en-US" dirty="0" smtClean="0"/>
              <a:t>flew </a:t>
            </a:r>
            <a:r>
              <a:rPr lang="en-US" altLang="en-US" dirty="0"/>
              <a:t>from NYC to Paris </a:t>
            </a:r>
            <a:r>
              <a:rPr lang="en-US" altLang="en-US" dirty="0" smtClean="0"/>
              <a:t>                                            May </a:t>
            </a:r>
            <a:r>
              <a:rPr lang="en-US" altLang="en-US" dirty="0"/>
              <a:t>20</a:t>
            </a:r>
            <a:r>
              <a:rPr lang="en-US" altLang="en-US" baseline="30000" dirty="0"/>
              <a:t>th</a:t>
            </a:r>
            <a:r>
              <a:rPr lang="en-US" altLang="en-US" dirty="0"/>
              <a:t> and 21</a:t>
            </a:r>
            <a:r>
              <a:rPr lang="en-US" altLang="en-US" baseline="30000" dirty="0"/>
              <a:t>st</a:t>
            </a:r>
            <a:r>
              <a:rPr lang="en-US" altLang="en-US" dirty="0"/>
              <a:t> of </a:t>
            </a:r>
            <a:r>
              <a:rPr lang="en-US" altLang="en-US" dirty="0" smtClean="0"/>
              <a:t>1927</a:t>
            </a:r>
          </a:p>
          <a:p>
            <a:pPr lvl="1">
              <a:lnSpc>
                <a:spcPct val="90000"/>
              </a:lnSpc>
            </a:pPr>
            <a:endParaRPr lang="en-US" altLang="en-US" dirty="0" smtClean="0"/>
          </a:p>
          <a:p>
            <a:pPr lvl="1">
              <a:lnSpc>
                <a:spcPct val="90000"/>
              </a:lnSpc>
            </a:pPr>
            <a:r>
              <a:rPr lang="en-US" altLang="en-US" dirty="0" smtClean="0"/>
              <a:t>no </a:t>
            </a:r>
            <a:r>
              <a:rPr lang="en-US" altLang="en-US" dirty="0"/>
              <a:t>parachute, no radio, </a:t>
            </a:r>
            <a:r>
              <a:rPr lang="en-US" altLang="en-US" dirty="0" smtClean="0"/>
              <a:t>                                                  no </a:t>
            </a:r>
            <a:r>
              <a:rPr lang="en-US" altLang="en-US" dirty="0"/>
              <a:t>heat, no </a:t>
            </a:r>
            <a:r>
              <a:rPr lang="en-US" altLang="en-US" dirty="0" smtClean="0"/>
              <a:t>sleep</a:t>
            </a:r>
          </a:p>
          <a:p>
            <a:pPr lvl="1">
              <a:lnSpc>
                <a:spcPct val="90000"/>
              </a:lnSpc>
            </a:pPr>
            <a:endParaRPr lang="en-US" altLang="en-US" dirty="0" smtClean="0"/>
          </a:p>
        </p:txBody>
      </p:sp>
      <p:pic>
        <p:nvPicPr>
          <p:cNvPr id="4" name="Picture 3" descr="charles%20lindbergh-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118" y="2076919"/>
            <a:ext cx="2691882" cy="2699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Bruno Richard Haupt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40276"/>
            <a:ext cx="2667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9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anim calcmode="lin" valueType="num">
                                      <p:cBhvr additive="base">
                                        <p:cTn id="11"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anim calcmode="lin" valueType="num">
                                      <p:cBhvr additive="base">
                                        <p:cTn id="15"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anim calcmode="lin" valueType="num">
                                      <p:cBhvr additive="base">
                                        <p:cTn id="19"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main_lindber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36984"/>
            <a:ext cx="3657600" cy="2432050"/>
          </a:xfrm>
          <a:prstGeom prst="rect">
            <a:avLst/>
          </a:prstGeom>
          <a:noFill/>
          <a:extLst>
            <a:ext uri="{909E8E84-426E-40DD-AFC4-6F175D3DCCD1}">
              <a14:hiddenFill xmlns:a14="http://schemas.microsoft.com/office/drawing/2010/main">
                <a:solidFill>
                  <a:srgbClr val="FFFFFF"/>
                </a:solidFill>
              </a14:hiddenFill>
            </a:ext>
          </a:extLst>
        </p:spPr>
      </p:pic>
      <p:grpSp>
        <p:nvGrpSpPr>
          <p:cNvPr id="35852" name="Group 12"/>
          <p:cNvGrpSpPr>
            <a:grpSpLocks/>
          </p:cNvGrpSpPr>
          <p:nvPr/>
        </p:nvGrpSpPr>
        <p:grpSpPr bwMode="auto">
          <a:xfrm>
            <a:off x="3579813" y="2697163"/>
            <a:ext cx="4116387" cy="0"/>
            <a:chOff x="0" y="0"/>
            <a:chExt cx="2593" cy="0"/>
          </a:xfrm>
        </p:grpSpPr>
        <p:sp>
          <p:nvSpPr>
            <p:cNvPr id="35846" name="Rectangle 6"/>
            <p:cNvSpPr>
              <a:spLocks noChangeArrowheads="1"/>
            </p:cNvSpPr>
            <p:nvPr/>
          </p:nvSpPr>
          <p:spPr bwMode="auto">
            <a:xfrm>
              <a:off x="0" y="0"/>
              <a:ext cx="25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5851" name="Group 11"/>
            <p:cNvGrpSpPr>
              <a:grpSpLocks/>
            </p:cNvGrpSpPr>
            <p:nvPr/>
          </p:nvGrpSpPr>
          <p:grpSpPr bwMode="auto">
            <a:xfrm>
              <a:off x="0" y="0"/>
              <a:ext cx="1862" cy="0"/>
              <a:chOff x="0" y="0"/>
              <a:chExt cx="1862" cy="0"/>
            </a:xfrm>
          </p:grpSpPr>
          <p:sp>
            <p:nvSpPr>
              <p:cNvPr id="35847" name="Rectangle 7"/>
              <p:cNvSpPr>
                <a:spLocks noChangeArrowheads="1"/>
              </p:cNvSpPr>
              <p:nvPr/>
            </p:nvSpPr>
            <p:spPr bwMode="auto">
              <a:xfrm>
                <a:off x="0" y="0"/>
                <a:ext cx="1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8" name="Rectangle 8"/>
              <p:cNvSpPr>
                <a:spLocks noChangeArrowheads="1"/>
              </p:cNvSpPr>
              <p:nvPr/>
            </p:nvSpPr>
            <p:spPr bwMode="auto">
              <a:xfrm>
                <a:off x="0" y="0"/>
                <a:ext cx="1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35859" name="Group 19"/>
          <p:cNvGrpSpPr>
            <a:grpSpLocks/>
          </p:cNvGrpSpPr>
          <p:nvPr/>
        </p:nvGrpSpPr>
        <p:grpSpPr bwMode="auto">
          <a:xfrm>
            <a:off x="3294063" y="2057400"/>
            <a:ext cx="4116387" cy="0"/>
            <a:chOff x="0" y="0"/>
            <a:chExt cx="2593" cy="0"/>
          </a:xfrm>
        </p:grpSpPr>
        <p:sp>
          <p:nvSpPr>
            <p:cNvPr id="35853" name="Rectangle 13"/>
            <p:cNvSpPr>
              <a:spLocks noChangeArrowheads="1"/>
            </p:cNvSpPr>
            <p:nvPr/>
          </p:nvSpPr>
          <p:spPr bwMode="auto">
            <a:xfrm>
              <a:off x="0" y="0"/>
              <a:ext cx="25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5858" name="Group 18"/>
            <p:cNvGrpSpPr>
              <a:grpSpLocks/>
            </p:cNvGrpSpPr>
            <p:nvPr/>
          </p:nvGrpSpPr>
          <p:grpSpPr bwMode="auto">
            <a:xfrm>
              <a:off x="0" y="0"/>
              <a:ext cx="1862" cy="0"/>
              <a:chOff x="0" y="0"/>
              <a:chExt cx="1862" cy="0"/>
            </a:xfrm>
          </p:grpSpPr>
          <p:sp>
            <p:nvSpPr>
              <p:cNvPr id="35854" name="Rectangle 14"/>
              <p:cNvSpPr>
                <a:spLocks noChangeArrowheads="1"/>
              </p:cNvSpPr>
              <p:nvPr/>
            </p:nvSpPr>
            <p:spPr bwMode="auto">
              <a:xfrm>
                <a:off x="0" y="0"/>
                <a:ext cx="1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55" name="Rectangle 15"/>
              <p:cNvSpPr>
                <a:spLocks noChangeArrowheads="1"/>
              </p:cNvSpPr>
              <p:nvPr/>
            </p:nvSpPr>
            <p:spPr bwMode="auto">
              <a:xfrm>
                <a:off x="0" y="0"/>
                <a:ext cx="1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pic>
        <p:nvPicPr>
          <p:cNvPr id="35857" name="Picture 17" descr="Charles Lindbergh J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06875"/>
            <a:ext cx="2286000" cy="2651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Life in the 1920s:</a:t>
            </a:r>
            <a:br>
              <a:rPr lang="en-US" dirty="0" smtClean="0"/>
            </a:br>
            <a:r>
              <a:rPr lang="en-US" dirty="0" smtClean="0"/>
              <a:t>Transportation</a:t>
            </a:r>
            <a:endParaRPr lang="en-US" dirty="0"/>
          </a:p>
        </p:txBody>
      </p:sp>
      <p:sp>
        <p:nvSpPr>
          <p:cNvPr id="3" name="Content Placeholder 2"/>
          <p:cNvSpPr>
            <a:spLocks noGrp="1"/>
          </p:cNvSpPr>
          <p:nvPr>
            <p:ph idx="1"/>
          </p:nvPr>
        </p:nvSpPr>
        <p:spPr>
          <a:xfrm>
            <a:off x="449424" y="1906052"/>
            <a:ext cx="6400800" cy="4525963"/>
          </a:xfrm>
        </p:spPr>
        <p:txBody>
          <a:bodyPr/>
          <a:lstStyle/>
          <a:p>
            <a:pPr lvl="1">
              <a:lnSpc>
                <a:spcPct val="90000"/>
              </a:lnSpc>
            </a:pPr>
            <a:r>
              <a:rPr lang="en-US" altLang="en-US" dirty="0" smtClean="0">
                <a:solidFill>
                  <a:srgbClr val="FFFF00"/>
                </a:solidFill>
              </a:rPr>
              <a:t>name of the airplane was                        “Spirit of St. Louis”</a:t>
            </a:r>
          </a:p>
          <a:p>
            <a:pPr lvl="1">
              <a:lnSpc>
                <a:spcPct val="90000"/>
              </a:lnSpc>
            </a:pPr>
            <a:endParaRPr lang="en-US" altLang="en-US" dirty="0" smtClean="0"/>
          </a:p>
          <a:p>
            <a:pPr lvl="1">
              <a:lnSpc>
                <a:spcPct val="90000"/>
              </a:lnSpc>
            </a:pPr>
            <a:r>
              <a:rPr lang="en-US" altLang="en-US" dirty="0" smtClean="0"/>
              <a:t>son was kidnapped and                        killed in the early 1930s                         (great mystery)</a:t>
            </a:r>
          </a:p>
          <a:p>
            <a:endParaRPr lang="en-US" dirty="0"/>
          </a:p>
        </p:txBody>
      </p:sp>
    </p:spTree>
    <p:extLst>
      <p:ext uri="{BB962C8B-B14F-4D97-AF65-F5344CB8AC3E}">
        <p14:creationId xmlns:p14="http://schemas.microsoft.com/office/powerpoint/2010/main" val="4247182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57"/>
                                        </p:tgtEl>
                                        <p:attrNameLst>
                                          <p:attrName>style.visibility</p:attrName>
                                        </p:attrNameLst>
                                      </p:cBhvr>
                                      <p:to>
                                        <p:strVal val="visible"/>
                                      </p:to>
                                    </p:set>
                                    <p:animEffect transition="in" filter="box(in)">
                                      <p:cBhvr>
                                        <p:cTn id="12"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Transportation</a:t>
            </a:r>
            <a:endParaRPr lang="en-US" altLang="en-US" dirty="0"/>
          </a:p>
        </p:txBody>
      </p:sp>
      <p:sp>
        <p:nvSpPr>
          <p:cNvPr id="34819" name="Rectangle 3"/>
          <p:cNvSpPr>
            <a:spLocks noGrp="1" noChangeArrowheads="1"/>
          </p:cNvSpPr>
          <p:nvPr>
            <p:ph type="body" idx="1"/>
          </p:nvPr>
        </p:nvSpPr>
        <p:spPr/>
        <p:txBody>
          <a:bodyPr/>
          <a:lstStyle/>
          <a:p>
            <a:r>
              <a:rPr lang="en-US" altLang="en-US" dirty="0">
                <a:solidFill>
                  <a:srgbClr val="FFFF00"/>
                </a:solidFill>
              </a:rPr>
              <a:t>Amelia Earhart – the 1</a:t>
            </a:r>
            <a:r>
              <a:rPr lang="en-US" altLang="en-US" baseline="30000" dirty="0">
                <a:solidFill>
                  <a:srgbClr val="FFFF00"/>
                </a:solidFill>
              </a:rPr>
              <a:t>st</a:t>
            </a:r>
            <a:r>
              <a:rPr lang="en-US" altLang="en-US" dirty="0">
                <a:solidFill>
                  <a:srgbClr val="FFFF00"/>
                </a:solidFill>
              </a:rPr>
              <a:t> </a:t>
            </a:r>
            <a:r>
              <a:rPr lang="en-US" altLang="en-US" dirty="0" smtClean="0">
                <a:solidFill>
                  <a:srgbClr val="FFFF00"/>
                </a:solidFill>
              </a:rPr>
              <a:t>                                                woman to fly </a:t>
            </a:r>
            <a:r>
              <a:rPr lang="en-US" altLang="en-US" dirty="0">
                <a:solidFill>
                  <a:srgbClr val="FFFF00"/>
                </a:solidFill>
              </a:rPr>
              <a:t>across the </a:t>
            </a:r>
            <a:r>
              <a:rPr lang="en-US" altLang="en-US" dirty="0" smtClean="0">
                <a:solidFill>
                  <a:srgbClr val="FFFF00"/>
                </a:solidFill>
              </a:rPr>
              <a:t>                                          Atlantic </a:t>
            </a:r>
            <a:r>
              <a:rPr lang="en-US" altLang="en-US" dirty="0">
                <a:solidFill>
                  <a:srgbClr val="FFFF00"/>
                </a:solidFill>
              </a:rPr>
              <a:t>without </a:t>
            </a:r>
            <a:r>
              <a:rPr lang="en-US" altLang="en-US" dirty="0" smtClean="0">
                <a:solidFill>
                  <a:srgbClr val="FFFF00"/>
                </a:solidFill>
              </a:rPr>
              <a:t>stopping </a:t>
            </a:r>
            <a:r>
              <a:rPr lang="en-US" altLang="en-US" dirty="0">
                <a:solidFill>
                  <a:srgbClr val="FFFF00"/>
                </a:solidFill>
              </a:rPr>
              <a:t>(</a:t>
            </a:r>
            <a:r>
              <a:rPr lang="en-US" altLang="en-US" dirty="0" smtClean="0">
                <a:solidFill>
                  <a:srgbClr val="FFFF00"/>
                </a:solidFill>
              </a:rPr>
              <a:t>1932)</a:t>
            </a:r>
          </a:p>
          <a:p>
            <a:endParaRPr lang="en-US" altLang="en-US" dirty="0">
              <a:solidFill>
                <a:srgbClr val="FFFF00"/>
              </a:solidFill>
            </a:endParaRPr>
          </a:p>
          <a:p>
            <a:r>
              <a:rPr lang="en-US" altLang="en-US" dirty="0" smtClean="0">
                <a:solidFill>
                  <a:srgbClr val="FFFF00"/>
                </a:solidFill>
              </a:rPr>
              <a:t>disappeared </a:t>
            </a:r>
            <a:r>
              <a:rPr lang="en-US" altLang="en-US" dirty="0">
                <a:solidFill>
                  <a:srgbClr val="FFFF00"/>
                </a:solidFill>
              </a:rPr>
              <a:t>while trying </a:t>
            </a:r>
            <a:r>
              <a:rPr lang="en-US" altLang="en-US" dirty="0" smtClean="0">
                <a:solidFill>
                  <a:srgbClr val="FFFF00"/>
                </a:solidFill>
              </a:rPr>
              <a:t>to                                    fly around </a:t>
            </a:r>
            <a:r>
              <a:rPr lang="en-US" altLang="en-US" dirty="0">
                <a:solidFill>
                  <a:srgbClr val="FFFF00"/>
                </a:solidFill>
              </a:rPr>
              <a:t>the world</a:t>
            </a:r>
            <a:endParaRPr lang="en-US" altLang="en-US" u="sng" dirty="0">
              <a:solidFill>
                <a:srgbClr val="FFFF00"/>
              </a:solidFill>
            </a:endParaRPr>
          </a:p>
        </p:txBody>
      </p:sp>
      <p:pic>
        <p:nvPicPr>
          <p:cNvPr id="34825" name="Picture 9" descr="Amelia-Earhart_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778" y="1216218"/>
            <a:ext cx="2671255" cy="3249612"/>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ear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778" y="4465830"/>
            <a:ext cx="2611222" cy="239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0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34825"/>
                                        </p:tgtEl>
                                        <p:attrNameLst>
                                          <p:attrName>style.visibility</p:attrName>
                                        </p:attrNameLst>
                                      </p:cBhvr>
                                      <p:to>
                                        <p:strVal val="visible"/>
                                      </p:to>
                                    </p:set>
                                    <p:animEffect transition="in" filter="checkerboard(across)">
                                      <p:cBhvr>
                                        <p:cTn id="19" dur="500"/>
                                        <p:tgtEl>
                                          <p:spTgt spid="348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4827"/>
                                        </p:tgtEl>
                                        <p:attrNameLst>
                                          <p:attrName>style.visibility</p:attrName>
                                        </p:attrNameLst>
                                      </p:cBhvr>
                                      <p:to>
                                        <p:strVal val="visible"/>
                                      </p:to>
                                    </p:set>
                                    <p:animEffect transition="in" filter="box(in)">
                                      <p:cBhvr>
                                        <p:cTn id="24"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solidFill>
                  <a:srgbClr val="FFFF00"/>
                </a:solidFill>
              </a:rPr>
              <a:t>Return of the Ku Klux Klan</a:t>
            </a:r>
            <a:endParaRPr lang="en-US" altLang="en-US" dirty="0">
              <a:solidFill>
                <a:srgbClr val="FFFF00"/>
              </a:solidFill>
            </a:endParaRPr>
          </a:p>
        </p:txBody>
      </p:sp>
      <p:sp>
        <p:nvSpPr>
          <p:cNvPr id="36867" name="Rectangle 3"/>
          <p:cNvSpPr>
            <a:spLocks noGrp="1" noChangeArrowheads="1"/>
          </p:cNvSpPr>
          <p:nvPr>
            <p:ph type="body" idx="1"/>
          </p:nvPr>
        </p:nvSpPr>
        <p:spPr/>
        <p:txBody>
          <a:bodyPr>
            <a:normAutofit fontScale="85000" lnSpcReduction="20000"/>
          </a:bodyPr>
          <a:lstStyle/>
          <a:p>
            <a:pPr marL="609600" indent="-609600">
              <a:lnSpc>
                <a:spcPct val="90000"/>
              </a:lnSpc>
            </a:pPr>
            <a:r>
              <a:rPr lang="en-US" altLang="en-US" dirty="0" smtClean="0"/>
              <a:t>From </a:t>
            </a:r>
            <a:r>
              <a:rPr lang="en-US" altLang="en-US" dirty="0"/>
              <a:t>the Greek word </a:t>
            </a:r>
            <a:r>
              <a:rPr lang="en-US" altLang="en-US" i="1" dirty="0" err="1"/>
              <a:t>kyklos</a:t>
            </a:r>
            <a:r>
              <a:rPr lang="en-US" altLang="en-US" dirty="0"/>
              <a:t> which means “circle</a:t>
            </a:r>
            <a:r>
              <a:rPr lang="en-US" altLang="en-US" dirty="0" smtClean="0"/>
              <a:t>”</a:t>
            </a:r>
          </a:p>
          <a:p>
            <a:pPr marL="609600" indent="-609600">
              <a:lnSpc>
                <a:spcPct val="90000"/>
              </a:lnSpc>
            </a:pPr>
            <a:endParaRPr lang="en-US" altLang="en-US" dirty="0"/>
          </a:p>
          <a:p>
            <a:pPr marL="609600" indent="-609600">
              <a:lnSpc>
                <a:spcPct val="90000"/>
              </a:lnSpc>
            </a:pPr>
            <a:r>
              <a:rPr lang="en-US" altLang="en-US" dirty="0">
                <a:solidFill>
                  <a:srgbClr val="FFFF00"/>
                </a:solidFill>
              </a:rPr>
              <a:t>Revived in the </a:t>
            </a:r>
            <a:r>
              <a:rPr lang="en-US" altLang="en-US" dirty="0" smtClean="0">
                <a:solidFill>
                  <a:srgbClr val="FFFF00"/>
                </a:solidFill>
              </a:rPr>
              <a:t>1920s</a:t>
            </a:r>
          </a:p>
          <a:p>
            <a:pPr marL="609600" indent="-609600">
              <a:lnSpc>
                <a:spcPct val="90000"/>
              </a:lnSpc>
            </a:pPr>
            <a:endParaRPr lang="en-US" altLang="en-US" dirty="0" smtClean="0"/>
          </a:p>
          <a:p>
            <a:pPr marL="609600" indent="-609600">
              <a:lnSpc>
                <a:spcPct val="90000"/>
              </a:lnSpc>
            </a:pPr>
            <a:r>
              <a:rPr lang="en-US" altLang="en-US" dirty="0" smtClean="0"/>
              <a:t>Attacked African Am.’s, Jews, Catholics,                    and immigrants</a:t>
            </a:r>
          </a:p>
          <a:p>
            <a:pPr marL="609600" indent="-609600">
              <a:lnSpc>
                <a:spcPct val="90000"/>
              </a:lnSpc>
            </a:pPr>
            <a:endParaRPr lang="en-US" altLang="en-US" dirty="0"/>
          </a:p>
          <a:p>
            <a:pPr marL="609600" indent="-609600">
              <a:lnSpc>
                <a:spcPct val="90000"/>
              </a:lnSpc>
            </a:pPr>
            <a:r>
              <a:rPr lang="en-US" altLang="en-US" dirty="0"/>
              <a:t>Membership:  </a:t>
            </a:r>
            <a:endParaRPr lang="en-US" altLang="en-US" dirty="0" smtClean="0"/>
          </a:p>
          <a:p>
            <a:pPr marL="1009650" lvl="1" indent="-609600">
              <a:lnSpc>
                <a:spcPct val="90000"/>
              </a:lnSpc>
            </a:pPr>
            <a:r>
              <a:rPr lang="en-US" altLang="en-US" dirty="0" smtClean="0"/>
              <a:t>1916- 100,000</a:t>
            </a:r>
          </a:p>
          <a:p>
            <a:pPr marL="1009650" lvl="1" indent="-609600">
              <a:lnSpc>
                <a:spcPct val="90000"/>
              </a:lnSpc>
            </a:pPr>
            <a:r>
              <a:rPr lang="en-US" altLang="en-US" dirty="0" smtClean="0"/>
              <a:t>1924- </a:t>
            </a:r>
            <a:r>
              <a:rPr lang="en-US" altLang="en-US" dirty="0"/>
              <a:t>2 </a:t>
            </a:r>
            <a:r>
              <a:rPr lang="en-US" altLang="en-US" dirty="0" smtClean="0"/>
              <a:t>million</a:t>
            </a:r>
          </a:p>
          <a:p>
            <a:pPr marL="1009650" lvl="1" indent="-609600">
              <a:lnSpc>
                <a:spcPct val="90000"/>
              </a:lnSpc>
            </a:pPr>
            <a:r>
              <a:rPr lang="en-US" altLang="en-US" dirty="0" smtClean="0"/>
              <a:t>1928- </a:t>
            </a:r>
            <a:r>
              <a:rPr lang="en-US" altLang="en-US" dirty="0"/>
              <a:t>4 </a:t>
            </a:r>
            <a:r>
              <a:rPr lang="en-US" altLang="en-US" dirty="0" smtClean="0"/>
              <a:t>million</a:t>
            </a:r>
          </a:p>
          <a:p>
            <a:pPr marL="1009650" lvl="1" indent="-609600">
              <a:lnSpc>
                <a:spcPct val="90000"/>
              </a:lnSpc>
            </a:pPr>
            <a:r>
              <a:rPr lang="en-US" altLang="en-US" dirty="0" smtClean="0"/>
              <a:t>today- </a:t>
            </a:r>
            <a:r>
              <a:rPr lang="en-US" altLang="en-US" dirty="0"/>
              <a:t>approx. </a:t>
            </a:r>
            <a:r>
              <a:rPr lang="en-US" altLang="en-US" dirty="0" smtClean="0"/>
              <a:t>6,000</a:t>
            </a:r>
          </a:p>
          <a:p>
            <a:pPr marL="609600" indent="-609600">
              <a:lnSpc>
                <a:spcPct val="90000"/>
              </a:lnSpc>
              <a:buFont typeface="Symbol" pitchFamily="18" charset="2"/>
              <a:buNone/>
            </a:pPr>
            <a:endParaRPr lang="en-US" altLang="en-US" dirty="0"/>
          </a:p>
        </p:txBody>
      </p:sp>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395" y="4269629"/>
            <a:ext cx="3805605" cy="258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798" y="2286000"/>
            <a:ext cx="2467201" cy="198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08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 calcmode="lin" valueType="num">
                                      <p:cBhvr additive="base">
                                        <p:cTn id="19"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 calcmode="lin" valueType="num">
                                      <p:cBhvr additive="base">
                                        <p:cTn id="25"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867">
                                            <p:txEl>
                                              <p:pRg st="7" end="7"/>
                                            </p:txEl>
                                          </p:spTgt>
                                        </p:tgtEl>
                                        <p:attrNameLst>
                                          <p:attrName>style.visibility</p:attrName>
                                        </p:attrNameLst>
                                      </p:cBhvr>
                                      <p:to>
                                        <p:strVal val="visible"/>
                                      </p:to>
                                    </p:set>
                                    <p:anim calcmode="lin" valueType="num">
                                      <p:cBhvr additive="base">
                                        <p:cTn id="29"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867">
                                            <p:txEl>
                                              <p:pRg st="8" end="8"/>
                                            </p:txEl>
                                          </p:spTgt>
                                        </p:tgtEl>
                                        <p:attrNameLst>
                                          <p:attrName>style.visibility</p:attrName>
                                        </p:attrNameLst>
                                      </p:cBhvr>
                                      <p:to>
                                        <p:strVal val="visible"/>
                                      </p:to>
                                    </p:set>
                                    <p:anim calcmode="lin" valueType="num">
                                      <p:cBhvr additive="base">
                                        <p:cTn id="33"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86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867">
                                            <p:txEl>
                                              <p:pRg st="9" end="9"/>
                                            </p:txEl>
                                          </p:spTgt>
                                        </p:tgtEl>
                                        <p:attrNameLst>
                                          <p:attrName>style.visibility</p:attrName>
                                        </p:attrNameLst>
                                      </p:cBhvr>
                                      <p:to>
                                        <p:strVal val="visible"/>
                                      </p:to>
                                    </p:set>
                                    <p:anim calcmode="lin" valueType="num">
                                      <p:cBhvr additive="base">
                                        <p:cTn id="37"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867">
                                            <p:txEl>
                                              <p:pRg st="10" end="10"/>
                                            </p:txEl>
                                          </p:spTgt>
                                        </p:tgtEl>
                                        <p:attrNameLst>
                                          <p:attrName>style.visibility</p:attrName>
                                        </p:attrNameLst>
                                      </p:cBhvr>
                                      <p:to>
                                        <p:strVal val="visible"/>
                                      </p:to>
                                    </p:set>
                                    <p:anim calcmode="lin" valueType="num">
                                      <p:cBhvr additive="base">
                                        <p:cTn id="41" dur="5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solidFill>
                  <a:srgbClr val="FFFF00"/>
                </a:solidFill>
              </a:rPr>
              <a:t>Politics</a:t>
            </a:r>
            <a:endParaRPr lang="en-US" altLang="en-US" dirty="0">
              <a:solidFill>
                <a:srgbClr val="FFFF00"/>
              </a:solidFill>
            </a:endParaRPr>
          </a:p>
        </p:txBody>
      </p:sp>
      <p:sp>
        <p:nvSpPr>
          <p:cNvPr id="37891" name="Rectangle 3"/>
          <p:cNvSpPr>
            <a:spLocks noGrp="1" noChangeArrowheads="1"/>
          </p:cNvSpPr>
          <p:nvPr>
            <p:ph type="body" idx="1"/>
          </p:nvPr>
        </p:nvSpPr>
        <p:spPr>
          <a:xfrm>
            <a:off x="457200" y="1600200"/>
            <a:ext cx="8229600" cy="5029200"/>
          </a:xfrm>
        </p:spPr>
        <p:txBody>
          <a:bodyPr/>
          <a:lstStyle/>
          <a:p>
            <a:r>
              <a:rPr lang="en-US" altLang="en-US" dirty="0">
                <a:solidFill>
                  <a:srgbClr val="FFFF00"/>
                </a:solidFill>
              </a:rPr>
              <a:t>Scopes / “Monkey” </a:t>
            </a:r>
            <a:r>
              <a:rPr lang="en-US" altLang="en-US" dirty="0" smtClean="0">
                <a:solidFill>
                  <a:srgbClr val="FFFF00"/>
                </a:solidFill>
              </a:rPr>
              <a:t>Trial</a:t>
            </a:r>
          </a:p>
          <a:p>
            <a:endParaRPr lang="en-US" altLang="en-US" dirty="0">
              <a:solidFill>
                <a:srgbClr val="FFFF00"/>
              </a:solidFill>
            </a:endParaRPr>
          </a:p>
          <a:p>
            <a:pPr lvl="1"/>
            <a:r>
              <a:rPr lang="en-US" altLang="en-US" dirty="0" smtClean="0"/>
              <a:t>The </a:t>
            </a:r>
            <a:r>
              <a:rPr lang="en-US" altLang="en-US" dirty="0"/>
              <a:t>state of TN passed a law in 1925 that made it illegal to teach evolution (Charles Darwin theory) in public </a:t>
            </a:r>
            <a:r>
              <a:rPr lang="en-US" altLang="en-US" dirty="0" smtClean="0"/>
              <a:t>schools</a:t>
            </a:r>
          </a:p>
          <a:p>
            <a:endParaRPr lang="en-US" altLang="en-US" u="sng" dirty="0"/>
          </a:p>
          <a:p>
            <a:pPr lvl="1"/>
            <a:r>
              <a:rPr lang="en-US" altLang="en-US" dirty="0" smtClean="0"/>
              <a:t>John </a:t>
            </a:r>
            <a:r>
              <a:rPr lang="en-US" altLang="en-US" dirty="0"/>
              <a:t>Scopes, a teacher </a:t>
            </a:r>
            <a:r>
              <a:rPr lang="en-US" altLang="en-US" dirty="0" smtClean="0"/>
              <a:t>                                                             from </a:t>
            </a:r>
            <a:r>
              <a:rPr lang="en-US" altLang="en-US" dirty="0"/>
              <a:t>Dayton, TN, was </a:t>
            </a:r>
            <a:r>
              <a:rPr lang="en-US" altLang="en-US" dirty="0" smtClean="0"/>
              <a:t>                                                           chosen </a:t>
            </a:r>
            <a:r>
              <a:rPr lang="en-US" altLang="en-US" dirty="0"/>
              <a:t>by the ACLU to </a:t>
            </a:r>
            <a:r>
              <a:rPr lang="en-US" altLang="en-US" dirty="0" smtClean="0"/>
              <a:t>                                                   challenge </a:t>
            </a:r>
            <a:r>
              <a:rPr lang="en-US" altLang="en-US" dirty="0"/>
              <a:t>the law</a:t>
            </a:r>
          </a:p>
          <a:p>
            <a:pPr marL="609600" indent="-609600">
              <a:buFont typeface="Symbol" pitchFamily="18" charset="2"/>
              <a:buNone/>
            </a:pPr>
            <a:endParaRPr lang="en-US" altLang="en-US" dirty="0"/>
          </a:p>
        </p:txBody>
      </p:sp>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51621"/>
            <a:ext cx="3799114" cy="281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56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anim calcmode="lin" valueType="num">
                                      <p:cBhvr additive="base">
                                        <p:cTn id="11"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89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anim calcmode="lin" valueType="num">
                                      <p:cBhvr additive="base">
                                        <p:cTn id="15"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  </a:t>
            </a:r>
            <a:r>
              <a:rPr lang="en-US" altLang="en-US" u="sng"/>
              <a:t>Life in the 1920s</a:t>
            </a:r>
            <a:r>
              <a:rPr lang="en-US" altLang="en-US"/>
              <a:t>:</a:t>
            </a:r>
          </a:p>
        </p:txBody>
      </p:sp>
      <p:sp>
        <p:nvSpPr>
          <p:cNvPr id="38915" name="Rectangle 3"/>
          <p:cNvSpPr>
            <a:spLocks noGrp="1" noChangeArrowheads="1"/>
          </p:cNvSpPr>
          <p:nvPr>
            <p:ph type="body" idx="1"/>
          </p:nvPr>
        </p:nvSpPr>
        <p:spPr/>
        <p:txBody>
          <a:bodyPr>
            <a:normAutofit fontScale="85000" lnSpcReduction="10000"/>
          </a:bodyPr>
          <a:lstStyle/>
          <a:p>
            <a:r>
              <a:rPr lang="en-US" altLang="en-US" dirty="0"/>
              <a:t>He was arrested and charged – defense attorney was Clarence </a:t>
            </a:r>
            <a:r>
              <a:rPr lang="en-US" altLang="en-US" dirty="0" smtClean="0"/>
              <a:t>Darrow</a:t>
            </a:r>
          </a:p>
          <a:p>
            <a:pPr marL="0" indent="0">
              <a:buNone/>
            </a:pPr>
            <a:endParaRPr lang="en-US" altLang="en-US" dirty="0"/>
          </a:p>
          <a:p>
            <a:r>
              <a:rPr lang="en-US" altLang="en-US" dirty="0"/>
              <a:t>William Jennings Bryan was the </a:t>
            </a:r>
            <a:r>
              <a:rPr lang="en-US" altLang="en-US" dirty="0" smtClean="0"/>
              <a:t>prosecutor</a:t>
            </a:r>
          </a:p>
          <a:p>
            <a:endParaRPr lang="en-US" altLang="en-US" dirty="0"/>
          </a:p>
          <a:p>
            <a:r>
              <a:rPr lang="en-US" altLang="en-US" dirty="0"/>
              <a:t>The judge refused to allow scientists to testify for the defense since “they were not around during creation</a:t>
            </a:r>
            <a:r>
              <a:rPr lang="en-US" altLang="en-US" dirty="0" smtClean="0"/>
              <a:t>”</a:t>
            </a:r>
          </a:p>
          <a:p>
            <a:endParaRPr lang="en-US" altLang="en-US" dirty="0">
              <a:solidFill>
                <a:srgbClr val="FFFF00"/>
              </a:solidFill>
            </a:endParaRPr>
          </a:p>
          <a:p>
            <a:r>
              <a:rPr lang="en-US" altLang="en-US" dirty="0">
                <a:solidFill>
                  <a:srgbClr val="FFFF00"/>
                </a:solidFill>
              </a:rPr>
              <a:t>Scopes was found guilty and fined $100, however the law was later changed</a:t>
            </a:r>
          </a:p>
        </p:txBody>
      </p:sp>
    </p:spTree>
    <p:extLst>
      <p:ext uri="{BB962C8B-B14F-4D97-AF65-F5344CB8AC3E}">
        <p14:creationId xmlns:p14="http://schemas.microsoft.com/office/powerpoint/2010/main" val="269534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anim calcmode="lin" valueType="num">
                                      <p:cBhvr additive="base">
                                        <p:cTn id="25"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Politics</a:t>
            </a:r>
            <a:endParaRPr lang="en-US" altLang="en-US" dirty="0"/>
          </a:p>
        </p:txBody>
      </p:sp>
      <p:sp>
        <p:nvSpPr>
          <p:cNvPr id="40963" name="Rectangle 3"/>
          <p:cNvSpPr>
            <a:spLocks noGrp="1" noChangeArrowheads="1"/>
          </p:cNvSpPr>
          <p:nvPr>
            <p:ph type="body" idx="1"/>
          </p:nvPr>
        </p:nvSpPr>
        <p:spPr/>
        <p:txBody>
          <a:bodyPr>
            <a:normAutofit fontScale="92500" lnSpcReduction="10000"/>
          </a:bodyPr>
          <a:lstStyle/>
          <a:p>
            <a:pPr>
              <a:lnSpc>
                <a:spcPct val="90000"/>
              </a:lnSpc>
            </a:pPr>
            <a:r>
              <a:rPr lang="en-US" altLang="en-US" dirty="0">
                <a:solidFill>
                  <a:srgbClr val="FFFF00"/>
                </a:solidFill>
              </a:rPr>
              <a:t>The Red </a:t>
            </a:r>
            <a:r>
              <a:rPr lang="en-US" altLang="en-US" dirty="0" smtClean="0">
                <a:solidFill>
                  <a:srgbClr val="FFFF00"/>
                </a:solidFill>
              </a:rPr>
              <a:t>Scare- the </a:t>
            </a:r>
            <a:r>
              <a:rPr lang="en-US" altLang="en-US" dirty="0">
                <a:solidFill>
                  <a:srgbClr val="FFFF00"/>
                </a:solidFill>
              </a:rPr>
              <a:t>fear of </a:t>
            </a:r>
            <a:r>
              <a:rPr lang="en-US" altLang="en-US" dirty="0" smtClean="0">
                <a:solidFill>
                  <a:srgbClr val="FFFF00"/>
                </a:solidFill>
              </a:rPr>
              <a:t>radicals especially </a:t>
            </a:r>
            <a:r>
              <a:rPr lang="en-US" altLang="en-US" dirty="0">
                <a:solidFill>
                  <a:srgbClr val="FFFF00"/>
                </a:solidFill>
              </a:rPr>
              <a:t>communists and </a:t>
            </a:r>
            <a:r>
              <a:rPr lang="en-US" altLang="en-US" dirty="0" smtClean="0">
                <a:solidFill>
                  <a:srgbClr val="FFFF00"/>
                </a:solidFill>
              </a:rPr>
              <a:t>socialists.</a:t>
            </a:r>
          </a:p>
          <a:p>
            <a:pPr marL="0" indent="0">
              <a:lnSpc>
                <a:spcPct val="90000"/>
              </a:lnSpc>
              <a:buNone/>
            </a:pPr>
            <a:endParaRPr lang="en-US" altLang="en-US" dirty="0" smtClean="0"/>
          </a:p>
          <a:p>
            <a:pPr>
              <a:lnSpc>
                <a:spcPct val="90000"/>
              </a:lnSpc>
            </a:pPr>
            <a:r>
              <a:rPr lang="en-US" altLang="en-US" dirty="0" smtClean="0">
                <a:solidFill>
                  <a:srgbClr val="FFFF00"/>
                </a:solidFill>
              </a:rPr>
              <a:t>Causes:</a:t>
            </a:r>
          </a:p>
          <a:p>
            <a:pPr>
              <a:lnSpc>
                <a:spcPct val="90000"/>
              </a:lnSpc>
            </a:pPr>
            <a:endParaRPr lang="en-US" altLang="en-US" dirty="0" smtClean="0">
              <a:solidFill>
                <a:srgbClr val="FFFF00"/>
              </a:solidFill>
            </a:endParaRPr>
          </a:p>
          <a:p>
            <a:pPr lvl="1">
              <a:lnSpc>
                <a:spcPct val="90000"/>
              </a:lnSpc>
            </a:pPr>
            <a:r>
              <a:rPr lang="en-US" altLang="en-US" dirty="0" smtClean="0">
                <a:solidFill>
                  <a:srgbClr val="FFFF00"/>
                </a:solidFill>
              </a:rPr>
              <a:t>the </a:t>
            </a:r>
            <a:r>
              <a:rPr lang="en-US" altLang="en-US" dirty="0">
                <a:solidFill>
                  <a:srgbClr val="FFFF00"/>
                </a:solidFill>
              </a:rPr>
              <a:t>communist revolution in Russia (1917) </a:t>
            </a:r>
            <a:r>
              <a:rPr lang="en-US" altLang="en-US" dirty="0"/>
              <a:t>scared many Americans – “If it can happen there, it can happen here</a:t>
            </a:r>
            <a:r>
              <a:rPr lang="en-US" altLang="en-US" dirty="0" smtClean="0"/>
              <a:t>.”</a:t>
            </a:r>
          </a:p>
          <a:p>
            <a:pPr lvl="1">
              <a:lnSpc>
                <a:spcPct val="90000"/>
              </a:lnSpc>
            </a:pPr>
            <a:endParaRPr lang="en-US" altLang="en-US" dirty="0" smtClean="0"/>
          </a:p>
          <a:p>
            <a:pPr lvl="1">
              <a:lnSpc>
                <a:spcPct val="90000"/>
              </a:lnSpc>
            </a:pPr>
            <a:r>
              <a:rPr lang="en-US" altLang="en-US" dirty="0" smtClean="0">
                <a:solidFill>
                  <a:srgbClr val="FFFF00"/>
                </a:solidFill>
              </a:rPr>
              <a:t>terroristic </a:t>
            </a:r>
            <a:r>
              <a:rPr lang="en-US" altLang="en-US" dirty="0">
                <a:solidFill>
                  <a:srgbClr val="FFFF00"/>
                </a:solidFill>
              </a:rPr>
              <a:t>violence in the U.S. </a:t>
            </a:r>
            <a:r>
              <a:rPr lang="en-US" altLang="en-US" dirty="0"/>
              <a:t>– mail bombs were sent to local, state, and national leaders</a:t>
            </a:r>
          </a:p>
        </p:txBody>
      </p:sp>
    </p:spTree>
    <p:extLst>
      <p:ext uri="{BB962C8B-B14F-4D97-AF65-F5344CB8AC3E}">
        <p14:creationId xmlns:p14="http://schemas.microsoft.com/office/powerpoint/2010/main" val="384103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 calcmode="lin" valueType="num">
                                      <p:cBhvr additive="base">
                                        <p:cTn id="17"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6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anim calcmode="lin" valueType="num">
                                      <p:cBhvr additive="base">
                                        <p:cTn id="21"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Politics</a:t>
            </a:r>
            <a:endParaRPr lang="en-US" altLang="en-US" dirty="0"/>
          </a:p>
        </p:txBody>
      </p:sp>
      <p:sp>
        <p:nvSpPr>
          <p:cNvPr id="41987" name="Rectangle 3"/>
          <p:cNvSpPr>
            <a:spLocks noGrp="1" noChangeArrowheads="1"/>
          </p:cNvSpPr>
          <p:nvPr>
            <p:ph type="body" idx="1"/>
          </p:nvPr>
        </p:nvSpPr>
        <p:spPr>
          <a:xfrm>
            <a:off x="457200" y="1600200"/>
            <a:ext cx="8229600" cy="4876800"/>
          </a:xfrm>
        </p:spPr>
        <p:txBody>
          <a:bodyPr>
            <a:normAutofit fontScale="85000" lnSpcReduction="20000"/>
          </a:bodyPr>
          <a:lstStyle/>
          <a:p>
            <a:r>
              <a:rPr lang="en-US" altLang="en-US" dirty="0"/>
              <a:t>Because of the Red Scare and the power of the KKK, limits were placed on </a:t>
            </a:r>
            <a:r>
              <a:rPr lang="en-US" altLang="en-US" dirty="0" smtClean="0"/>
              <a:t>immigration</a:t>
            </a:r>
          </a:p>
          <a:p>
            <a:endParaRPr lang="en-US" altLang="en-US" dirty="0"/>
          </a:p>
          <a:p>
            <a:r>
              <a:rPr lang="en-US" altLang="en-US" dirty="0">
                <a:solidFill>
                  <a:srgbClr val="FFFF00"/>
                </a:solidFill>
              </a:rPr>
              <a:t>Sacco and Vanzetti Case – two Italian immigrants, who were anarchists, were accused of killing </a:t>
            </a:r>
            <a:r>
              <a:rPr lang="en-US" altLang="en-US" dirty="0" smtClean="0">
                <a:solidFill>
                  <a:srgbClr val="FFFF00"/>
                </a:solidFill>
              </a:rPr>
              <a:t>                                                   2 </a:t>
            </a:r>
            <a:r>
              <a:rPr lang="en-US" altLang="en-US" dirty="0">
                <a:solidFill>
                  <a:srgbClr val="FFFF00"/>
                </a:solidFill>
              </a:rPr>
              <a:t>men during a </a:t>
            </a:r>
            <a:r>
              <a:rPr lang="en-US" altLang="en-US" dirty="0" smtClean="0">
                <a:solidFill>
                  <a:srgbClr val="FFFF00"/>
                </a:solidFill>
              </a:rPr>
              <a:t>                                                           robbery </a:t>
            </a:r>
            <a:r>
              <a:rPr lang="en-US" altLang="en-US" dirty="0">
                <a:solidFill>
                  <a:srgbClr val="FFFF00"/>
                </a:solidFill>
              </a:rPr>
              <a:t>in </a:t>
            </a:r>
            <a:r>
              <a:rPr lang="en-US" altLang="en-US" dirty="0" smtClean="0">
                <a:solidFill>
                  <a:srgbClr val="FFFF00"/>
                </a:solidFill>
              </a:rPr>
              <a:t>                                                                  Massachusetts</a:t>
            </a:r>
          </a:p>
          <a:p>
            <a:endParaRPr lang="en-US" altLang="en-US" dirty="0" smtClean="0">
              <a:solidFill>
                <a:srgbClr val="FFFF00"/>
              </a:solidFill>
            </a:endParaRPr>
          </a:p>
          <a:p>
            <a:pPr lvl="1"/>
            <a:r>
              <a:rPr lang="en-US" altLang="en-US" dirty="0" smtClean="0">
                <a:solidFill>
                  <a:srgbClr val="FFFF00"/>
                </a:solidFill>
              </a:rPr>
              <a:t>convicted without                                                                               a </a:t>
            </a:r>
            <a:r>
              <a:rPr lang="en-US" altLang="en-US" dirty="0">
                <a:solidFill>
                  <a:srgbClr val="FFFF00"/>
                </a:solidFill>
              </a:rPr>
              <a:t>fair trial </a:t>
            </a:r>
            <a:r>
              <a:rPr lang="en-US" altLang="en-US" dirty="0" smtClean="0">
                <a:solidFill>
                  <a:srgbClr val="FFFF00"/>
                </a:solidFill>
              </a:rPr>
              <a:t>–                                                                              both </a:t>
            </a:r>
            <a:r>
              <a:rPr lang="en-US" altLang="en-US" dirty="0">
                <a:solidFill>
                  <a:srgbClr val="FFFF00"/>
                </a:solidFill>
              </a:rPr>
              <a:t>were executed </a:t>
            </a:r>
            <a:r>
              <a:rPr lang="en-US" altLang="en-US" dirty="0" smtClean="0">
                <a:solidFill>
                  <a:srgbClr val="FFFF00"/>
                </a:solidFill>
              </a:rPr>
              <a:t>in                                                             1927</a:t>
            </a:r>
            <a:endParaRPr lang="en-US" altLang="en-US" u="sng" dirty="0">
              <a:solidFill>
                <a:srgbClr val="FFFF00"/>
              </a:solidFill>
            </a:endParaRPr>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604" y="3783987"/>
            <a:ext cx="4738396" cy="307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5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 calcmode="lin" valueType="num">
                                      <p:cBhvr additive="base">
                                        <p:cTn id="17"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19270411_Troy_NY_Newspaper-Sacco_and_Vanz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2" y="20216"/>
            <a:ext cx="9168882" cy="687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16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ox(in)">
                                      <p:cBhvr>
                                        <p:cTn id="7"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fontScale="90000"/>
          </a:bodyPr>
          <a:lstStyle/>
          <a:p>
            <a:r>
              <a:rPr lang="en-US" altLang="en-US" dirty="0" smtClean="0"/>
              <a:t>Life </a:t>
            </a:r>
            <a:r>
              <a:rPr lang="en-US" altLang="en-US" dirty="0"/>
              <a:t>in the 1920s</a:t>
            </a:r>
            <a:r>
              <a:rPr lang="en-US" altLang="en-US" dirty="0" smtClean="0"/>
              <a:t>:</a:t>
            </a:r>
            <a:br>
              <a:rPr lang="en-US" altLang="en-US" dirty="0" smtClean="0"/>
            </a:br>
            <a:r>
              <a:rPr lang="en-US" altLang="en-US" dirty="0" smtClean="0"/>
              <a:t>Changing Role of Women</a:t>
            </a:r>
            <a:endParaRPr lang="en-US" altLang="en-US" dirty="0"/>
          </a:p>
        </p:txBody>
      </p:sp>
      <p:sp>
        <p:nvSpPr>
          <p:cNvPr id="1027" name="Rectangle 3"/>
          <p:cNvSpPr>
            <a:spLocks noGrp="1" noChangeArrowheads="1"/>
          </p:cNvSpPr>
          <p:nvPr>
            <p:ph type="body" idx="1"/>
          </p:nvPr>
        </p:nvSpPr>
        <p:spPr>
          <a:xfrm>
            <a:off x="457200" y="1981200"/>
            <a:ext cx="8229600" cy="4525963"/>
          </a:xfrm>
        </p:spPr>
        <p:txBody>
          <a:bodyPr>
            <a:normAutofit/>
          </a:bodyPr>
          <a:lstStyle/>
          <a:p>
            <a:r>
              <a:rPr lang="en-US" altLang="en-US" dirty="0">
                <a:solidFill>
                  <a:srgbClr val="FFFF00"/>
                </a:solidFill>
              </a:rPr>
              <a:t>Jeanette Rankin – first woman elected to Congress (1916) – served throughout the </a:t>
            </a:r>
            <a:r>
              <a:rPr lang="en-US" altLang="en-US" dirty="0" smtClean="0">
                <a:solidFill>
                  <a:srgbClr val="FFFF00"/>
                </a:solidFill>
              </a:rPr>
              <a:t>1920s</a:t>
            </a:r>
          </a:p>
          <a:p>
            <a:pPr marL="0" indent="0">
              <a:buNone/>
            </a:pPr>
            <a:endParaRPr lang="en-US" altLang="en-US"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3238742"/>
            <a:ext cx="5438775" cy="361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17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Flappers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altLang="en-US" dirty="0" smtClean="0">
                <a:solidFill>
                  <a:srgbClr val="FFFF00"/>
                </a:solidFill>
              </a:rPr>
              <a:t>modern women of the 1920s</a:t>
            </a:r>
          </a:p>
          <a:p>
            <a:pPr lvl="1"/>
            <a:r>
              <a:rPr lang="en-US" altLang="en-US" dirty="0" smtClean="0">
                <a:solidFill>
                  <a:srgbClr val="FFFF00"/>
                </a:solidFill>
              </a:rPr>
              <a:t>young, rebellious, fun-loving, and bold</a:t>
            </a:r>
          </a:p>
          <a:p>
            <a:pPr lvl="1"/>
            <a:endParaRPr lang="en-US" altLang="en-US" dirty="0" smtClean="0"/>
          </a:p>
          <a:p>
            <a:pPr lvl="1"/>
            <a:r>
              <a:rPr lang="en-US" altLang="en-US" dirty="0" smtClean="0"/>
              <a:t>short hair, short dresses (to the knees), more makeup (esp. lipstick)</a:t>
            </a:r>
          </a:p>
          <a:p>
            <a:pPr lvl="1"/>
            <a:endParaRPr lang="en-US" altLang="en-US" dirty="0" smtClean="0"/>
          </a:p>
          <a:p>
            <a:pPr lvl="1"/>
            <a:r>
              <a:rPr lang="en-US" altLang="en-US" dirty="0" smtClean="0"/>
              <a:t>attitudes changes                                                         – ex:  began to                                                        smoke and                                                                          drink in public</a:t>
            </a:r>
            <a:endParaRPr lang="en-US" altLang="en-US" u="sng"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127618"/>
            <a:ext cx="5181600" cy="272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42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flap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410200" cy="684533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337" y="0"/>
            <a:ext cx="37986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098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dirty="0" smtClean="0"/>
              <a:t>Life in the 1920s:</a:t>
            </a:r>
            <a:br>
              <a:rPr lang="en-US" altLang="en-US" dirty="0" smtClean="0"/>
            </a:br>
            <a:r>
              <a:rPr lang="en-US" altLang="en-US" dirty="0" smtClean="0"/>
              <a:t>Prohibition Era</a:t>
            </a:r>
            <a:endParaRPr lang="en-US" altLang="en-US" dirty="0"/>
          </a:p>
        </p:txBody>
      </p:sp>
      <p:sp>
        <p:nvSpPr>
          <p:cNvPr id="6147" name="Rectangle 3"/>
          <p:cNvSpPr>
            <a:spLocks noGrp="1" noChangeArrowheads="1"/>
          </p:cNvSpPr>
          <p:nvPr>
            <p:ph type="body" idx="1"/>
          </p:nvPr>
        </p:nvSpPr>
        <p:spPr/>
        <p:txBody>
          <a:bodyPr/>
          <a:lstStyle/>
          <a:p>
            <a:r>
              <a:rPr lang="en-US" altLang="en-US" dirty="0" smtClean="0">
                <a:solidFill>
                  <a:srgbClr val="FFFF00"/>
                </a:solidFill>
              </a:rPr>
              <a:t>Prohibition Era (1919-1933):</a:t>
            </a:r>
          </a:p>
          <a:p>
            <a:pPr marL="0" indent="0">
              <a:buNone/>
            </a:pPr>
            <a:endParaRPr lang="en-US" altLang="en-US" dirty="0" smtClean="0">
              <a:solidFill>
                <a:srgbClr val="FFFF00"/>
              </a:solidFill>
            </a:endParaRPr>
          </a:p>
          <a:p>
            <a:pPr marL="609600" indent="-609600"/>
            <a:r>
              <a:rPr lang="en-US" altLang="en-US" dirty="0" smtClean="0">
                <a:solidFill>
                  <a:srgbClr val="FFFF00"/>
                </a:solidFill>
              </a:rPr>
              <a:t>18</a:t>
            </a:r>
            <a:r>
              <a:rPr lang="en-US" altLang="en-US" baseline="30000" dirty="0" smtClean="0">
                <a:solidFill>
                  <a:srgbClr val="FFFF00"/>
                </a:solidFill>
              </a:rPr>
              <a:t>th</a:t>
            </a:r>
            <a:r>
              <a:rPr lang="en-US" altLang="en-US" dirty="0" smtClean="0">
                <a:solidFill>
                  <a:srgbClr val="FFFF00"/>
                </a:solidFill>
              </a:rPr>
              <a:t> </a:t>
            </a:r>
            <a:r>
              <a:rPr lang="en-US" altLang="en-US" dirty="0">
                <a:solidFill>
                  <a:srgbClr val="FFFF00"/>
                </a:solidFill>
              </a:rPr>
              <a:t>Amendment (1919) – prohibited the making, selling, or transportation of </a:t>
            </a:r>
            <a:r>
              <a:rPr lang="en-US" altLang="en-US" dirty="0" smtClean="0">
                <a:solidFill>
                  <a:srgbClr val="FFFF00"/>
                </a:solidFill>
              </a:rPr>
              <a:t>alcohol</a:t>
            </a:r>
          </a:p>
          <a:p>
            <a:pPr marL="609600" indent="-609600"/>
            <a:endParaRPr lang="en-US" altLang="en-US" dirty="0">
              <a:solidFill>
                <a:srgbClr val="FFFF00"/>
              </a:solidFill>
            </a:endParaRPr>
          </a:p>
          <a:p>
            <a:pPr marL="609600" indent="-609600"/>
            <a:r>
              <a:rPr lang="en-US" altLang="en-US" dirty="0">
                <a:solidFill>
                  <a:srgbClr val="FFFF00"/>
                </a:solidFill>
              </a:rPr>
              <a:t>Volstead Act – law passed by Congress to enforce prohibition – ignored by most of the cities on the east coast</a:t>
            </a:r>
            <a:endParaRPr lang="en-US" altLang="en-US" u="sng" dirty="0">
              <a:solidFill>
                <a:srgbClr val="FFFF00"/>
              </a:solidFill>
            </a:endParaRPr>
          </a:p>
        </p:txBody>
      </p:sp>
    </p:spTree>
    <p:extLst>
      <p:ext uri="{BB962C8B-B14F-4D97-AF65-F5344CB8AC3E}">
        <p14:creationId xmlns:p14="http://schemas.microsoft.com/office/powerpoint/2010/main" val="158594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rep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
            <a:ext cx="2280138" cy="254224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011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626" y="2528422"/>
            <a:ext cx="3506235" cy="4329578"/>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228600" y="164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347" name="Picture 11" descr="Detroit police inspecting equipment found in a clandestine underground brewery. Photo National Archives. Today, growing marijuana is considered &quot;manufacturing&quot; a dangerous intoxicant. Same premise for illegality and same outcome. Huge profits for the cartels created solely from Prohibition II, the sequel. And heartache for millions of individuals created by making human foibles illegal by legislating the morality de j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 y="2542245"/>
            <a:ext cx="5746711" cy="42621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622" y="13822"/>
            <a:ext cx="385907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69622" cy="254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764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347"/>
                                        </p:tgtEl>
                                        <p:attrNameLst>
                                          <p:attrName>style.visibility</p:attrName>
                                        </p:attrNameLst>
                                      </p:cBhvr>
                                      <p:to>
                                        <p:strVal val="visible"/>
                                      </p:to>
                                    </p:set>
                                    <p:anim calcmode="lin" valueType="num">
                                      <p:cBhvr additive="base">
                                        <p:cTn id="19" dur="500" fill="hold"/>
                                        <p:tgtEl>
                                          <p:spTgt spid="14347"/>
                                        </p:tgtEl>
                                        <p:attrNameLst>
                                          <p:attrName>ppt_x</p:attrName>
                                        </p:attrNameLst>
                                      </p:cBhvr>
                                      <p:tavLst>
                                        <p:tav tm="0">
                                          <p:val>
                                            <p:strVal val="0-#ppt_w/2"/>
                                          </p:val>
                                        </p:tav>
                                        <p:tav tm="100000">
                                          <p:val>
                                            <p:strVal val="#ppt_x"/>
                                          </p:val>
                                        </p:tav>
                                      </p:tavLst>
                                    </p:anim>
                                    <p:anim calcmode="lin" valueType="num">
                                      <p:cBhvr additive="base">
                                        <p:cTn id="20"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ltLang="en-US" u="sng" dirty="0" smtClean="0"/>
              <a:t>Life </a:t>
            </a:r>
            <a:r>
              <a:rPr lang="en-US" altLang="en-US" u="sng" dirty="0"/>
              <a:t>in the 1920s</a:t>
            </a:r>
            <a:r>
              <a:rPr lang="en-US" altLang="en-US" dirty="0" smtClean="0"/>
              <a:t>:</a:t>
            </a:r>
            <a:br>
              <a:rPr lang="en-US" altLang="en-US" dirty="0" smtClean="0"/>
            </a:br>
            <a:r>
              <a:rPr lang="en-US" altLang="en-US" dirty="0" smtClean="0"/>
              <a:t>Prohibition Era</a:t>
            </a:r>
            <a:endParaRPr lang="en-US" altLang="en-US" dirty="0"/>
          </a:p>
        </p:txBody>
      </p:sp>
      <p:sp>
        <p:nvSpPr>
          <p:cNvPr id="3" name="Text Placeholder 2"/>
          <p:cNvSpPr>
            <a:spLocks noGrp="1"/>
          </p:cNvSpPr>
          <p:nvPr>
            <p:ph type="body" idx="1"/>
          </p:nvPr>
        </p:nvSpPr>
        <p:spPr/>
        <p:txBody>
          <a:bodyPr/>
          <a:lstStyle/>
          <a:p>
            <a:r>
              <a:rPr lang="en-US" dirty="0" smtClean="0">
                <a:solidFill>
                  <a:srgbClr val="FFFF00"/>
                </a:solidFill>
              </a:rPr>
              <a:t>Success</a:t>
            </a:r>
            <a:endParaRPr lang="en-US" dirty="0">
              <a:solidFill>
                <a:srgbClr val="FFFF00"/>
              </a:solidFill>
            </a:endParaRPr>
          </a:p>
        </p:txBody>
      </p:sp>
      <p:sp>
        <p:nvSpPr>
          <p:cNvPr id="7171" name="Rectangle 3"/>
          <p:cNvSpPr>
            <a:spLocks noGrp="1" noChangeArrowheads="1"/>
          </p:cNvSpPr>
          <p:nvPr>
            <p:ph sz="half" idx="2"/>
          </p:nvPr>
        </p:nvSpPr>
        <p:spPr/>
        <p:txBody>
          <a:bodyPr>
            <a:normAutofit/>
          </a:bodyPr>
          <a:lstStyle/>
          <a:p>
            <a:pPr marL="609600" indent="-609600">
              <a:lnSpc>
                <a:spcPct val="90000"/>
              </a:lnSpc>
              <a:buFont typeface="Symbol" pitchFamily="18" charset="2"/>
              <a:buNone/>
            </a:pPr>
            <a:r>
              <a:rPr lang="en-US" altLang="en-US" dirty="0" smtClean="0">
                <a:solidFill>
                  <a:srgbClr val="FFFF00"/>
                </a:solidFill>
              </a:rPr>
              <a:t>-</a:t>
            </a:r>
            <a:r>
              <a:rPr lang="en-US" altLang="en-US" dirty="0">
                <a:solidFill>
                  <a:srgbClr val="FFFF00"/>
                </a:solidFill>
              </a:rPr>
              <a:t>consumption of </a:t>
            </a:r>
            <a:r>
              <a:rPr lang="en-US" altLang="en-US" dirty="0" smtClean="0">
                <a:solidFill>
                  <a:srgbClr val="FFFF00"/>
                </a:solidFill>
              </a:rPr>
              <a:t>alcohol</a:t>
            </a:r>
          </a:p>
          <a:p>
            <a:pPr marL="609600" indent="-609600">
              <a:lnSpc>
                <a:spcPct val="90000"/>
              </a:lnSpc>
              <a:buFont typeface="Symbol" pitchFamily="18" charset="2"/>
              <a:buNone/>
            </a:pPr>
            <a:r>
              <a:rPr lang="en-US" altLang="en-US" dirty="0">
                <a:solidFill>
                  <a:srgbClr val="FFFF00"/>
                </a:solidFill>
              </a:rPr>
              <a:t> </a:t>
            </a:r>
            <a:r>
              <a:rPr lang="en-US" altLang="en-US" dirty="0" smtClean="0">
                <a:solidFill>
                  <a:srgbClr val="FFFF00"/>
                </a:solidFill>
              </a:rPr>
              <a:t>decreased</a:t>
            </a:r>
          </a:p>
          <a:p>
            <a:pPr marL="609600" indent="-609600">
              <a:lnSpc>
                <a:spcPct val="90000"/>
              </a:lnSpc>
              <a:buFont typeface="Symbol" pitchFamily="18" charset="2"/>
              <a:buNone/>
            </a:pPr>
            <a:endParaRPr lang="en-US" altLang="en-US" dirty="0">
              <a:solidFill>
                <a:srgbClr val="FFFF00"/>
              </a:solidFill>
            </a:endParaRPr>
          </a:p>
          <a:p>
            <a:pPr marL="112713" indent="-112713">
              <a:lnSpc>
                <a:spcPct val="90000"/>
              </a:lnSpc>
              <a:buFont typeface="Symbol" pitchFamily="18" charset="2"/>
              <a:buNone/>
            </a:pPr>
            <a:r>
              <a:rPr lang="en-US" altLang="en-US" dirty="0">
                <a:solidFill>
                  <a:srgbClr val="FFFF00"/>
                </a:solidFill>
              </a:rPr>
              <a:t>-arrest for </a:t>
            </a:r>
            <a:r>
              <a:rPr lang="en-US" altLang="en-US" dirty="0" smtClean="0">
                <a:solidFill>
                  <a:srgbClr val="FFFF00"/>
                </a:solidFill>
              </a:rPr>
              <a:t>drunkenness decreased</a:t>
            </a:r>
            <a:endParaRPr lang="en-US" altLang="en-US" dirty="0">
              <a:solidFill>
                <a:srgbClr val="FFFF00"/>
              </a:solidFill>
            </a:endParaRPr>
          </a:p>
        </p:txBody>
      </p:sp>
      <p:sp>
        <p:nvSpPr>
          <p:cNvPr id="4" name="Text Placeholder 3"/>
          <p:cNvSpPr>
            <a:spLocks noGrp="1"/>
          </p:cNvSpPr>
          <p:nvPr>
            <p:ph type="body" sz="quarter" idx="3"/>
          </p:nvPr>
        </p:nvSpPr>
        <p:spPr/>
        <p:txBody>
          <a:bodyPr/>
          <a:lstStyle/>
          <a:p>
            <a:r>
              <a:rPr lang="en-US" dirty="0" smtClean="0">
                <a:solidFill>
                  <a:srgbClr val="FFFF00"/>
                </a:solidFill>
              </a:rPr>
              <a:t>Failures</a:t>
            </a:r>
            <a:endParaRPr lang="en-US" dirty="0">
              <a:solidFill>
                <a:srgbClr val="FFFF00"/>
              </a:solidFill>
            </a:endParaRPr>
          </a:p>
        </p:txBody>
      </p:sp>
      <p:sp>
        <p:nvSpPr>
          <p:cNvPr id="5" name="Content Placeholder 4"/>
          <p:cNvSpPr>
            <a:spLocks noGrp="1"/>
          </p:cNvSpPr>
          <p:nvPr>
            <p:ph sz="quarter" idx="4"/>
          </p:nvPr>
        </p:nvSpPr>
        <p:spPr/>
        <p:txBody>
          <a:bodyPr/>
          <a:lstStyle/>
          <a:p>
            <a:r>
              <a:rPr lang="en-US" dirty="0" smtClean="0">
                <a:solidFill>
                  <a:srgbClr val="FFFF00"/>
                </a:solidFill>
              </a:rPr>
              <a:t>Not enforced</a:t>
            </a:r>
          </a:p>
          <a:p>
            <a:pPr lvl="1"/>
            <a:r>
              <a:rPr lang="en-US" dirty="0" smtClean="0">
                <a:solidFill>
                  <a:srgbClr val="FFFF00"/>
                </a:solidFill>
              </a:rPr>
              <a:t>Corrupt police departments</a:t>
            </a:r>
          </a:p>
          <a:p>
            <a:pPr lvl="1"/>
            <a:r>
              <a:rPr lang="en-US" dirty="0" smtClean="0">
                <a:solidFill>
                  <a:srgbClr val="FFFF00"/>
                </a:solidFill>
              </a:rPr>
              <a:t>Police depts.  didn’t care</a:t>
            </a:r>
          </a:p>
          <a:p>
            <a:pPr lvl="1"/>
            <a:r>
              <a:rPr lang="en-US" dirty="0" smtClean="0">
                <a:solidFill>
                  <a:srgbClr val="FFFF00"/>
                </a:solidFill>
              </a:rPr>
              <a:t>Fear of gangsters</a:t>
            </a:r>
          </a:p>
          <a:p>
            <a:endParaRPr lang="en-US" dirty="0" smtClean="0">
              <a:solidFill>
                <a:srgbClr val="FFFF00"/>
              </a:solidFill>
            </a:endParaRPr>
          </a:p>
          <a:p>
            <a:r>
              <a:rPr lang="en-US" dirty="0" smtClean="0">
                <a:solidFill>
                  <a:srgbClr val="FFFF00"/>
                </a:solidFill>
              </a:rPr>
              <a:t>Was not taken seriously taken by citizens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55010"/>
            <a:ext cx="3429000" cy="180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3142"/>
            <a:ext cx="3886200" cy="245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632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1220</Words>
  <Application>Microsoft Office PowerPoint</Application>
  <PresentationFormat>On-screen Show (4:3)</PresentationFormat>
  <Paragraphs>217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“Roaring 20s”</vt:lpstr>
      <vt:lpstr>1920s</vt:lpstr>
      <vt:lpstr>Life in the 1920s: Changing Role of Women</vt:lpstr>
      <vt:lpstr>Life in the 1920s: Changing Role of Women</vt:lpstr>
      <vt:lpstr>Flappers</vt:lpstr>
      <vt:lpstr>PowerPoint Presentation</vt:lpstr>
      <vt:lpstr>Life in the 1920s: Prohibition Era</vt:lpstr>
      <vt:lpstr>PowerPoint Presentation</vt:lpstr>
      <vt:lpstr>Life in the 1920s: Prohibition Era</vt:lpstr>
      <vt:lpstr>Life in the 1920s: Crime wave </vt:lpstr>
      <vt:lpstr>Gangsters Violence During the  Prohibition</vt:lpstr>
      <vt:lpstr>Life in the 1920s: Al Capone</vt:lpstr>
      <vt:lpstr>PowerPoint Presentation</vt:lpstr>
      <vt:lpstr>21st Amendment</vt:lpstr>
      <vt:lpstr>Slang Words from Prohibition Era:</vt:lpstr>
      <vt:lpstr>PowerPoint Presentation</vt:lpstr>
      <vt:lpstr>I.  Life in the 1920s: Entertainment</vt:lpstr>
      <vt:lpstr>Life in the 1920s: Entertainment</vt:lpstr>
      <vt:lpstr>Life in the 1920s: Entertainment</vt:lpstr>
      <vt:lpstr>Life in the 1920s: Famous Athletes</vt:lpstr>
      <vt:lpstr>Life in the 1920s: Famous Athletes</vt:lpstr>
      <vt:lpstr>Life in the 1920s: Famous Athletes</vt:lpstr>
      <vt:lpstr>Life in the 1920s: Famous Athletes</vt:lpstr>
      <vt:lpstr>Life in the 1920s: Famous Athletes</vt:lpstr>
      <vt:lpstr>Life in the 1920s: Music/Dance</vt:lpstr>
      <vt:lpstr>Life in the 1920s: Music/Dance</vt:lpstr>
      <vt:lpstr>Life in the 1920s: Literature</vt:lpstr>
      <vt:lpstr>Life in the 1920s: Transportation</vt:lpstr>
      <vt:lpstr>Life in the 1920s: Transportation</vt:lpstr>
      <vt:lpstr>Life in the 1920s: Transportation</vt:lpstr>
      <vt:lpstr>Life in the 1920s: Transportation</vt:lpstr>
      <vt:lpstr>Life in the 1920s: Transportation</vt:lpstr>
      <vt:lpstr>Life in the 1920s: Return of the Ku Klux Klan</vt:lpstr>
      <vt:lpstr>Life in the 1920s: Politics</vt:lpstr>
      <vt:lpstr>I.  Life in the 1920s:</vt:lpstr>
      <vt:lpstr>Life in the 1920s: Politics</vt:lpstr>
      <vt:lpstr>Life in the 1920s: Politics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1920s (“Jazz Age”, “Roaring 20s”)</dc:title>
  <dc:creator>Joshua Condry</dc:creator>
  <cp:lastModifiedBy>Joshua Condry</cp:lastModifiedBy>
  <cp:revision>18</cp:revision>
  <dcterms:created xsi:type="dcterms:W3CDTF">2017-04-03T14:28:27Z</dcterms:created>
  <dcterms:modified xsi:type="dcterms:W3CDTF">2017-04-03T19:27:25Z</dcterms:modified>
</cp:coreProperties>
</file>