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3" r:id="rId11"/>
    <p:sldId id="268" r:id="rId12"/>
    <p:sldId id="269" r:id="rId13"/>
    <p:sldId id="264" r:id="rId14"/>
    <p:sldId id="270" r:id="rId15"/>
    <p:sldId id="279" r:id="rId16"/>
    <p:sldId id="272" r:id="rId17"/>
    <p:sldId id="273" r:id="rId18"/>
    <p:sldId id="274" r:id="rId19"/>
    <p:sldId id="275" r:id="rId20"/>
    <p:sldId id="282" r:id="rId21"/>
    <p:sldId id="283" r:id="rId22"/>
    <p:sldId id="284" r:id="rId23"/>
    <p:sldId id="285" r:id="rId24"/>
    <p:sldId id="287" r:id="rId25"/>
    <p:sldId id="288" r:id="rId26"/>
    <p:sldId id="289" r:id="rId27"/>
    <p:sldId id="290" r:id="rId28"/>
    <p:sldId id="291" r:id="rId29"/>
    <p:sldId id="292" r:id="rId30"/>
    <p:sldId id="294" r:id="rId31"/>
    <p:sldId id="295" r:id="rId32"/>
    <p:sldId id="296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54" r:id="rId62"/>
    <p:sldId id="355" r:id="rId63"/>
    <p:sldId id="356" r:id="rId64"/>
    <p:sldId id="357" r:id="rId65"/>
    <p:sldId id="359" r:id="rId66"/>
    <p:sldId id="360" r:id="rId67"/>
    <p:sldId id="361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D1709-7E23-46E6-BBF7-62B9851FCA8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D74A6-71EA-4209-95E2-8FF4F350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6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D74A6-71EA-4209-95E2-8FF4F350BDF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6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ACF0-42BC-4A1C-A2A0-2C2EC7375E7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9A5D-6CBA-48F1-BC88-47C05B82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ACF0-42BC-4A1C-A2A0-2C2EC7375E7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9A5D-6CBA-48F1-BC88-47C05B82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8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ACF0-42BC-4A1C-A2A0-2C2EC7375E7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9A5D-6CBA-48F1-BC88-47C05B82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7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ACF0-42BC-4A1C-A2A0-2C2EC7375E7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9A5D-6CBA-48F1-BC88-47C05B82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0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ACF0-42BC-4A1C-A2A0-2C2EC7375E7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9A5D-6CBA-48F1-BC88-47C05B82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8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ACF0-42BC-4A1C-A2A0-2C2EC7375E7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9A5D-6CBA-48F1-BC88-47C05B82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3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ACF0-42BC-4A1C-A2A0-2C2EC7375E7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9A5D-6CBA-48F1-BC88-47C05B82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1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ACF0-42BC-4A1C-A2A0-2C2EC7375E7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9A5D-6CBA-48F1-BC88-47C05B82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3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ACF0-42BC-4A1C-A2A0-2C2EC7375E7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9A5D-6CBA-48F1-BC88-47C05B82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ACF0-42BC-4A1C-A2A0-2C2EC7375E7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9A5D-6CBA-48F1-BC88-47C05B82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ACF0-42BC-4A1C-A2A0-2C2EC7375E7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9A5D-6CBA-48F1-BC88-47C05B82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6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3ACF0-42BC-4A1C-A2A0-2C2EC7375E7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9A5D-6CBA-48F1-BC88-47C05B82C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96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First World War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1914 - 1918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742" y="6172200"/>
            <a:ext cx="6400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Mr. Condry’s Social Studies Class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867400" cy="477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3" y="990600"/>
            <a:ext cx="16383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49141"/>
            <a:ext cx="16764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32" y="3531976"/>
            <a:ext cx="1665817" cy="118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953000"/>
            <a:ext cx="1638300" cy="100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8" y="1371600"/>
            <a:ext cx="1571192" cy="104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52061"/>
            <a:ext cx="1583266" cy="105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6" y="4114800"/>
            <a:ext cx="16383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46" y="5622246"/>
            <a:ext cx="1604746" cy="100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8" y="123825"/>
            <a:ext cx="16383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471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Militarism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growth of nationalism and imperialism led to increased military spending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2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834063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Empires had to be defended and European nations increased military spending enormously in the late 19</a:t>
            </a:r>
            <a:r>
              <a:rPr lang="en-US" baseline="30000" dirty="0" smtClean="0"/>
              <a:t>th</a:t>
            </a:r>
            <a:r>
              <a:rPr lang="en-US" dirty="0" smtClean="0"/>
              <a:t> and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By 1890 the strongest nation militarily in Europe was Germany.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Germany had a strong army and built up a nave to rival England’s.</a:t>
            </a:r>
          </a:p>
          <a:p>
            <a:endParaRPr lang="en-US" dirty="0"/>
          </a:p>
          <a:p>
            <a:r>
              <a:rPr lang="en-US" dirty="0" smtClean="0"/>
              <a:t>France, Italy, Japan, and the United States quickly joined in the naval buildup.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77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5" y="5674458"/>
            <a:ext cx="8229600" cy="118354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Battleships were being stockpiled by European nations, Japan, and America in the late 19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and early 20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Century.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1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Alliance System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By 1907 Europe was divided into two armed camps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74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By 1907 there were two major defense alliances                                                       in Europe.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Triple Entente, later known as the Allies, consisted of France, Britain, and Russia.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Triple Alliance,                                                           later known as the                                                        Central Powers,                                                            consisted of Germany,                                                     Austria-Hungary, the                                                              Ottoman Empire and                                                             Italy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83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Spark:  The Beginning of World War 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Balkan region was considered “the powder keg of Europe” due to competing interests in the area.</a:t>
            </a:r>
          </a:p>
          <a:p>
            <a:endParaRPr lang="en-US" dirty="0"/>
          </a:p>
          <a:p>
            <a:r>
              <a:rPr lang="en-US" dirty="0" smtClean="0"/>
              <a:t>Russia wanted access to the Mediterranean Sea.</a:t>
            </a:r>
          </a:p>
          <a:p>
            <a:endParaRPr lang="en-US" dirty="0"/>
          </a:p>
          <a:p>
            <a:r>
              <a:rPr lang="en-US" dirty="0" smtClean="0"/>
              <a:t>Germany wanted railroad                                                   access to the Ottoman                                                      Empire.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Austria-Hungary, which                                                            had taken control of                                                            Bosnia in 1878, accused                                                        Serbia of Subverting its rule                                                   over Bosnia.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80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Spark: The Beginning of World War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June of 1914, Archduke Franz Ferdinand, heir to the Austrian throne was gunned down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Killed by a Serbian radical named Gavrilo Princip a member of the Black Hand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4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Fighting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Alliance System pulled one nation after another into the conflict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The Great War had begun on August 3, 1914.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Germany invaded Belgium, following a strategy known as the Schlieffen Plan.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18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Schlieffen Plan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Quick strike attacks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Attack Belgium to Paris, France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Germany would attack Russia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plan was designed to prevent a two-front war for Germany.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9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War Becomes a Stalemate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Unable to save Belgium, the Allies retreated to the Marne River where they stopped the German advance in September of 1914.</a:t>
            </a:r>
          </a:p>
          <a:p>
            <a:endParaRPr lang="en-US" dirty="0"/>
          </a:p>
          <a:p>
            <a:r>
              <a:rPr lang="en-US" dirty="0" smtClean="0"/>
              <a:t>Both sides dug in for a long siege.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By the spring of 1915, two parallel systems of deep trenches crossed France from Belgium to Switzerland.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Between enemy trances was “no man’s land”</a:t>
            </a:r>
          </a:p>
        </p:txBody>
      </p:sp>
    </p:spTree>
    <p:extLst>
      <p:ext uri="{BB962C8B-B14F-4D97-AF65-F5344CB8AC3E}">
        <p14:creationId xmlns:p14="http://schemas.microsoft.com/office/powerpoint/2010/main" val="257320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Entente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88904"/>
            <a:ext cx="411480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Andorra</a:t>
            </a:r>
          </a:p>
          <a:p>
            <a:r>
              <a:rPr lang="en-US" sz="2000" dirty="0" smtClean="0"/>
              <a:t>Armenia</a:t>
            </a:r>
          </a:p>
          <a:p>
            <a:r>
              <a:rPr lang="en-US" sz="2000" dirty="0" smtClean="0"/>
              <a:t>Arab Rebels</a:t>
            </a:r>
          </a:p>
          <a:p>
            <a:r>
              <a:rPr lang="en-US" sz="2000" dirty="0" smtClean="0"/>
              <a:t>Belgium</a:t>
            </a:r>
          </a:p>
          <a:p>
            <a:r>
              <a:rPr lang="en-US" sz="2000" dirty="0" smtClean="0"/>
              <a:t>Brazil</a:t>
            </a:r>
          </a:p>
          <a:p>
            <a:r>
              <a:rPr lang="en-US" sz="2000" dirty="0" smtClean="0"/>
              <a:t>China</a:t>
            </a:r>
          </a:p>
          <a:p>
            <a:r>
              <a:rPr lang="en-US" sz="2000" dirty="0" smtClean="0"/>
              <a:t>Costa Rica</a:t>
            </a:r>
          </a:p>
          <a:p>
            <a:r>
              <a:rPr lang="en-US" sz="2000" dirty="0" smtClean="0"/>
              <a:t>Cuba</a:t>
            </a:r>
          </a:p>
          <a:p>
            <a:r>
              <a:rPr lang="en-US" sz="2000" dirty="0" smtClean="0"/>
              <a:t>Czechoslovak Legions</a:t>
            </a:r>
          </a:p>
          <a:p>
            <a:r>
              <a:rPr lang="en-US" sz="2000" dirty="0" smtClean="0"/>
              <a:t>Emirate of Nejad and Hasa</a:t>
            </a:r>
          </a:p>
          <a:p>
            <a:r>
              <a:rPr lang="en-US" sz="2000" dirty="0" smtClean="0"/>
              <a:t>France</a:t>
            </a:r>
          </a:p>
          <a:p>
            <a:r>
              <a:rPr lang="en-US" sz="2000" dirty="0" smtClean="0"/>
              <a:t>Greece</a:t>
            </a:r>
          </a:p>
          <a:p>
            <a:r>
              <a:rPr lang="en-US" sz="2000" dirty="0" smtClean="0"/>
              <a:t>Guatemala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1474604"/>
            <a:ext cx="2286000" cy="5105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Haiti</a:t>
            </a:r>
          </a:p>
          <a:p>
            <a:r>
              <a:rPr lang="en-US" sz="2000" dirty="0" smtClean="0"/>
              <a:t>Honduras</a:t>
            </a:r>
          </a:p>
          <a:p>
            <a:r>
              <a:rPr lang="en-US" sz="2000" dirty="0" smtClean="0"/>
              <a:t>Japan</a:t>
            </a:r>
          </a:p>
          <a:p>
            <a:r>
              <a:rPr lang="en-US" sz="2000" dirty="0" smtClean="0"/>
              <a:t>Liberia</a:t>
            </a:r>
          </a:p>
          <a:p>
            <a:r>
              <a:rPr lang="en-US" sz="2000" dirty="0" smtClean="0"/>
              <a:t>Nepal</a:t>
            </a:r>
          </a:p>
          <a:p>
            <a:r>
              <a:rPr lang="en-US" sz="2000" dirty="0" smtClean="0"/>
              <a:t>New Hebrides</a:t>
            </a:r>
          </a:p>
          <a:p>
            <a:r>
              <a:rPr lang="en-US" sz="2000" dirty="0" smtClean="0"/>
              <a:t>Nicaragua</a:t>
            </a:r>
          </a:p>
          <a:p>
            <a:r>
              <a:rPr lang="en-US" sz="2000" dirty="0" smtClean="0"/>
              <a:t>Panama</a:t>
            </a:r>
          </a:p>
          <a:p>
            <a:r>
              <a:rPr lang="en-US" sz="2000" dirty="0" smtClean="0"/>
              <a:t>Portugal</a:t>
            </a:r>
          </a:p>
          <a:p>
            <a:r>
              <a:rPr lang="en-US" sz="2000" dirty="0" smtClean="0"/>
              <a:t>Romania</a:t>
            </a:r>
          </a:p>
          <a:p>
            <a:r>
              <a:rPr lang="en-US" sz="2000" dirty="0" smtClean="0"/>
              <a:t>Russia</a:t>
            </a:r>
          </a:p>
          <a:p>
            <a:r>
              <a:rPr lang="en-US" sz="2000" dirty="0" smtClean="0"/>
              <a:t>Serbia</a:t>
            </a:r>
          </a:p>
          <a:p>
            <a:r>
              <a:rPr lang="en-US" sz="2000" dirty="0" smtClean="0"/>
              <a:t>Siam</a:t>
            </a:r>
            <a:endParaRPr lang="en-US" sz="20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0" y="1524000"/>
            <a:ext cx="2590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United Kingdom</a:t>
            </a:r>
          </a:p>
          <a:p>
            <a:r>
              <a:rPr lang="en-US" sz="2000" dirty="0" smtClean="0"/>
              <a:t>Canada</a:t>
            </a:r>
          </a:p>
          <a:p>
            <a:r>
              <a:rPr lang="en-US" sz="2000" dirty="0" smtClean="0"/>
              <a:t>India</a:t>
            </a:r>
          </a:p>
          <a:p>
            <a:r>
              <a:rPr lang="en-US" sz="2000" dirty="0" smtClean="0"/>
              <a:t>Newfoundland</a:t>
            </a:r>
          </a:p>
          <a:p>
            <a:r>
              <a:rPr lang="en-US" sz="2000" dirty="0" smtClean="0"/>
              <a:t>Australia</a:t>
            </a:r>
          </a:p>
          <a:p>
            <a:r>
              <a:rPr lang="en-US" sz="2000" dirty="0" smtClean="0"/>
              <a:t>New Zealand</a:t>
            </a:r>
          </a:p>
          <a:p>
            <a:r>
              <a:rPr lang="en-US" sz="2000" dirty="0" smtClean="0"/>
              <a:t>Malta</a:t>
            </a:r>
          </a:p>
          <a:p>
            <a:r>
              <a:rPr lang="en-US" sz="2000" dirty="0" smtClean="0"/>
              <a:t>South Africa</a:t>
            </a:r>
          </a:p>
          <a:p>
            <a:r>
              <a:rPr lang="en-US" sz="2000" dirty="0" smtClean="0"/>
              <a:t>Rhodesia</a:t>
            </a:r>
          </a:p>
          <a:p>
            <a:r>
              <a:rPr lang="en-US" sz="2000" dirty="0" smtClean="0"/>
              <a:t>United States</a:t>
            </a:r>
          </a:p>
          <a:p>
            <a:r>
              <a:rPr lang="en-US" sz="2000" dirty="0" smtClean="0"/>
              <a:t>Alaska</a:t>
            </a:r>
          </a:p>
          <a:p>
            <a:r>
              <a:rPr lang="en-US" sz="2000" dirty="0" smtClean="0"/>
              <a:t>Hawaii</a:t>
            </a:r>
          </a:p>
          <a:p>
            <a:r>
              <a:rPr lang="en-US" sz="2000" dirty="0" smtClean="0"/>
              <a:t>Philippine Islands</a:t>
            </a:r>
          </a:p>
          <a:p>
            <a:r>
              <a:rPr lang="en-US" sz="2000" dirty="0" smtClean="0"/>
              <a:t>Puerto Rico</a:t>
            </a:r>
          </a:p>
        </p:txBody>
      </p:sp>
    </p:spTree>
    <p:extLst>
      <p:ext uri="{BB962C8B-B14F-4D97-AF65-F5344CB8AC3E}">
        <p14:creationId xmlns:p14="http://schemas.microsoft.com/office/powerpoint/2010/main" val="4223242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Dangers in the Trench: Rats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38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Dangers in the Trench: </a:t>
            </a:r>
            <a:r>
              <a:rPr lang="en-US" dirty="0" smtClean="0">
                <a:solidFill>
                  <a:srgbClr val="FFFF00"/>
                </a:solidFill>
              </a:rPr>
              <a:t>Trench Foot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23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Dangers in the Trench: </a:t>
            </a:r>
            <a:r>
              <a:rPr lang="en-US" dirty="0" smtClean="0">
                <a:solidFill>
                  <a:srgbClr val="FFFF00"/>
                </a:solidFill>
              </a:rPr>
              <a:t>Lice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19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Dangers in the Trench: </a:t>
            </a:r>
            <a:r>
              <a:rPr lang="en-US" dirty="0" smtClean="0">
                <a:solidFill>
                  <a:srgbClr val="FFFF00"/>
                </a:solidFill>
              </a:rPr>
              <a:t>Mustard Gas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25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First Battle of the Somme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Began on July 1, 1916 and lasted until mid-November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British suffered 60,000 casualties on the first day.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Trench warfare lasted for 3 years.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 3 year period 1.2 million men killed and only 7 miles of ground was gained.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55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Battle of the Somme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Allies Powers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51 British and 48 French Divisions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420,000 British</a:t>
            </a:r>
          </a:p>
          <a:p>
            <a:pPr lvl="1"/>
            <a:r>
              <a:rPr lang="en-US" dirty="0" smtClean="0"/>
              <a:t>200,000 French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Central Powers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50 Divisions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434,000 – 500,000 German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48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Americans Question Neutrality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 1914, most Americans saw no reason to join a struggle 3,000 miles away – they wanted neutrality.</a:t>
            </a:r>
          </a:p>
          <a:p>
            <a:endParaRPr lang="en-US" dirty="0"/>
          </a:p>
          <a:p>
            <a:r>
              <a:rPr lang="en-US" dirty="0" smtClean="0"/>
              <a:t>Some German-Americans supported Germany in World War 1.</a:t>
            </a:r>
          </a:p>
          <a:p>
            <a:endParaRPr lang="en-US" dirty="0"/>
          </a:p>
          <a:p>
            <a:r>
              <a:rPr lang="en-US" dirty="0" smtClean="0"/>
              <a:t>Many Americans felt closer to the British because of a shared Ancestry and language.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American economic interests were far stronger with the allies.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8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War Hits Home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During the first two years of the war America was providing the allied forces with: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Dynamite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Cannon Powder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Submarines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Copper wire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Tubing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Other war materials.</a:t>
            </a:r>
          </a:p>
        </p:txBody>
      </p:sp>
    </p:spTree>
    <p:extLst>
      <p:ext uri="{BB962C8B-B14F-4D97-AF65-F5344CB8AC3E}">
        <p14:creationId xmlns:p14="http://schemas.microsoft.com/office/powerpoint/2010/main" val="1634104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Hits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Both the Germans and British imposed naval blockades on each other.</a:t>
            </a:r>
          </a:p>
          <a:p>
            <a:endParaRPr lang="en-US" dirty="0"/>
          </a:p>
          <a:p>
            <a:r>
              <a:rPr lang="en-US" dirty="0" smtClean="0"/>
              <a:t>The Germans used U-boats to prevent shipments to the North Atlantic.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Any ship found in                                                            the waters around                                                    Britain would be                                                     sunk.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51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516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Lusitania Disaster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175738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 British passenger liner that carried 1,198 persons.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Set sailed on May 7, 1915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 German U-boat sank the British liner killing all aboard including 128 American tourists.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Germans claimed the ship was carrying Allied ammunition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Americans were outrages and public opinion turned against Germany and the Central Powers.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1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8000" dirty="0" smtClean="0"/>
              <a:t>Austria-Hungary</a:t>
            </a:r>
          </a:p>
          <a:p>
            <a:pPr>
              <a:lnSpc>
                <a:spcPct val="170000"/>
              </a:lnSpc>
            </a:pPr>
            <a:r>
              <a:rPr lang="en-US" sz="8000" dirty="0" smtClean="0"/>
              <a:t>Azerbaijan Democratic Republic</a:t>
            </a:r>
          </a:p>
          <a:p>
            <a:pPr>
              <a:lnSpc>
                <a:spcPct val="170000"/>
              </a:lnSpc>
            </a:pPr>
            <a:r>
              <a:rPr lang="en-US" sz="8000" dirty="0" smtClean="0"/>
              <a:t>Bulgaria</a:t>
            </a:r>
          </a:p>
          <a:p>
            <a:pPr>
              <a:lnSpc>
                <a:spcPct val="170000"/>
              </a:lnSpc>
            </a:pPr>
            <a:r>
              <a:rPr lang="en-US" sz="8000" dirty="0" smtClean="0"/>
              <a:t>Banat Republic</a:t>
            </a:r>
          </a:p>
          <a:p>
            <a:pPr>
              <a:lnSpc>
                <a:spcPct val="170000"/>
              </a:lnSpc>
            </a:pPr>
            <a:r>
              <a:rPr lang="en-US" sz="8000" dirty="0" smtClean="0"/>
              <a:t>Duchy of Courtland</a:t>
            </a:r>
          </a:p>
          <a:p>
            <a:pPr>
              <a:lnSpc>
                <a:spcPct val="170000"/>
              </a:lnSpc>
            </a:pPr>
            <a:r>
              <a:rPr lang="en-US" sz="8000" dirty="0" smtClean="0"/>
              <a:t>Sernigallia</a:t>
            </a:r>
          </a:p>
          <a:p>
            <a:pPr>
              <a:lnSpc>
                <a:spcPct val="170000"/>
              </a:lnSpc>
            </a:pPr>
            <a:r>
              <a:rPr lang="en-US" sz="8000" dirty="0" smtClean="0"/>
              <a:t>Dervish State</a:t>
            </a:r>
          </a:p>
          <a:p>
            <a:pPr>
              <a:lnSpc>
                <a:spcPct val="170000"/>
              </a:lnSpc>
            </a:pPr>
            <a:r>
              <a:rPr lang="en-US" sz="8000" dirty="0" smtClean="0"/>
              <a:t>Democratic Republic of Georgia</a:t>
            </a:r>
          </a:p>
          <a:p>
            <a:pPr>
              <a:lnSpc>
                <a:spcPct val="170000"/>
              </a:lnSpc>
            </a:pPr>
            <a:r>
              <a:rPr lang="en-US" sz="8000" dirty="0" smtClean="0"/>
              <a:t>Germany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000" dirty="0" smtClean="0"/>
              <a:t>Jabal Shammar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Kingdom of Lithuania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Ottoman Empire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South Africa Republic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Senussi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Kingdom of Poland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Sultanate of Darfur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Ukrainian State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7465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1916 Election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Woodrow Wilson vs. Charles                                Evans Hughes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Wilson won a close election                                        using the slogan, “He kept us                                      out of war.”</a:t>
            </a:r>
          </a:p>
          <a:p>
            <a:endParaRPr lang="en-US" dirty="0"/>
          </a:p>
          <a:p>
            <a:r>
              <a:rPr lang="en-US" dirty="0" smtClean="0"/>
              <a:t>Within a few months the United States would be embroiled in World War 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62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Edges Closer 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factors brought America into the war: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Germany ignored Wilson’s plea for peace.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Zimmerman Note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Sinking of the Lusitania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72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Zimmerman Telegraph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telegram from the German foreign minister to the German Ambassador in Mexico.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Proposed an alliance with Mexico and a return of their “lost territory” in Texas, New Mexico, and Arizona.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78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America Declares War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April 2, 1917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Wilson said, “The world must be made safe for democracy.”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Congress declares war a few days later.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50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Power Tips the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9530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America was not ready for war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Only 200,000 men were in service when was declared.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Congress passed the Selective Service Act in May of 1917.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By the end of 1918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24 million had signed up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Almost 3 million were called to duty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About 2 million American troops reached Europe</a:t>
            </a:r>
          </a:p>
        </p:txBody>
      </p:sp>
    </p:spTree>
    <p:extLst>
      <p:ext uri="{BB962C8B-B14F-4D97-AF65-F5344CB8AC3E}">
        <p14:creationId xmlns:p14="http://schemas.microsoft.com/office/powerpoint/2010/main" val="1874587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 U.S. Soldiers Join the Fight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046663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After 2 ½ years of fighting, the Allied forces were exhausted.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Main contributions of the Americans was fresh and enthusiastic troops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American infantry were nicknamed “doughboys” because of their white belts.</a:t>
            </a:r>
          </a:p>
          <a:p>
            <a:endParaRPr lang="en-US" dirty="0"/>
          </a:p>
          <a:p>
            <a:r>
              <a:rPr lang="en-US" dirty="0" smtClean="0"/>
              <a:t>Most doughboys had never ventured far from the farms or small towns they lived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92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Important New Weapons: Machine Guns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73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Guns could now fire 600 rounds per minute.</a:t>
            </a:r>
          </a:p>
          <a:p>
            <a:pPr marL="0" indent="0">
              <a:buNone/>
            </a:pPr>
            <a:r>
              <a:rPr lang="en-US" dirty="0" smtClean="0"/>
              <a:t>Vickers K Machine Gun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M1917 Browning Machine Gun 	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47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/>
          <a:lstStyle/>
          <a:p>
            <a:r>
              <a:rPr lang="en-US" dirty="0" smtClean="0"/>
              <a:t>Important New Weapons: </a:t>
            </a:r>
            <a:r>
              <a:rPr lang="en-US" dirty="0" smtClean="0">
                <a:solidFill>
                  <a:srgbClr val="FFFF00"/>
                </a:solidFill>
              </a:rPr>
              <a:t>The Tank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13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New steel tanks ran on caterpillar treads</a:t>
            </a:r>
          </a:p>
          <a:p>
            <a:pPr marL="0" indent="0">
              <a:buNone/>
            </a:pPr>
            <a:r>
              <a:rPr lang="en-US" sz="2400" dirty="0" smtClean="0"/>
              <a:t>Char d’Assault Schneider- French assault </a:t>
            </a:r>
            <a:r>
              <a:rPr lang="en-US" sz="2400" dirty="0"/>
              <a:t>t</a:t>
            </a:r>
            <a:r>
              <a:rPr lang="en-US" sz="2400" dirty="0" smtClean="0"/>
              <a:t>ank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Char d’Assault St. Chamond- French self-propelled gun tank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0706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Important New Weapons: </a:t>
            </a:r>
            <a:r>
              <a:rPr lang="en-US" dirty="0" smtClean="0">
                <a:solidFill>
                  <a:srgbClr val="FFFF00"/>
                </a:solidFill>
              </a:rPr>
              <a:t>Airplanes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 smtClean="0">
                <a:solidFill>
                  <a:srgbClr val="FFFF00"/>
                </a:solidFill>
              </a:rPr>
              <a:t>Early dogfights resembled duals, however by 1918 the British had a fleet of planes that could deliver bombs.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sz="3800" dirty="0" smtClean="0"/>
              <a:t>Countries different contributions</a:t>
            </a:r>
          </a:p>
          <a:p>
            <a:pPr lvl="1"/>
            <a:r>
              <a:rPr lang="en-US" sz="3200" dirty="0" smtClean="0"/>
              <a:t>Canada- 2 planes (bomber, fighter)</a:t>
            </a:r>
          </a:p>
          <a:p>
            <a:pPr lvl="1"/>
            <a:r>
              <a:rPr lang="en-US" sz="3200" dirty="0" smtClean="0"/>
              <a:t>France- 166 planes (bombers, fighters, reconnaissance, trainers)</a:t>
            </a:r>
          </a:p>
          <a:p>
            <a:pPr lvl="1"/>
            <a:r>
              <a:rPr lang="en-US" sz="3200" dirty="0" smtClean="0"/>
              <a:t>Italian- 26 planes (bombers, fighters, reconnaissance)</a:t>
            </a:r>
          </a:p>
          <a:p>
            <a:pPr lvl="1"/>
            <a:r>
              <a:rPr lang="en-US" sz="3200" dirty="0" smtClean="0"/>
              <a:t>Japan- 1 plane (reconnaissance)</a:t>
            </a:r>
          </a:p>
          <a:p>
            <a:pPr lvl="1"/>
            <a:r>
              <a:rPr lang="en-US" sz="3200" dirty="0" smtClean="0"/>
              <a:t>Romania- 1 plane (trainer)</a:t>
            </a:r>
          </a:p>
          <a:p>
            <a:pPr lvl="1"/>
            <a:r>
              <a:rPr lang="en-US" sz="3200" dirty="0" smtClean="0"/>
              <a:t>Russia- 18 planes (Patrol seaplane, trainer, reconnaissance, fighter, bomber)</a:t>
            </a:r>
          </a:p>
          <a:p>
            <a:pPr lvl="1"/>
            <a:r>
              <a:rPr lang="en-US" sz="3200" dirty="0" smtClean="0"/>
              <a:t>England- 149 planes (bombers, patrol seaplane, trainer, reconnaissance, fighter, bomber, zeppelin fighter, patrol blimp, zeppelin airship)</a:t>
            </a:r>
          </a:p>
          <a:p>
            <a:pPr lvl="1"/>
            <a:r>
              <a:rPr lang="en-US" sz="3200" dirty="0" smtClean="0"/>
              <a:t>United States- 47 planes (trainer, patrol blimp, reconnaissance, bomber, fighter.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566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New Weapons: </a:t>
            </a:r>
            <a:r>
              <a:rPr lang="en-US" dirty="0" smtClean="0">
                <a:solidFill>
                  <a:srgbClr val="FFFF00"/>
                </a:solidFill>
              </a:rPr>
              <a:t>Poison Gas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Mustard Gas was used to subdue the enemy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6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Afghanistan</a:t>
            </a:r>
          </a:p>
          <a:p>
            <a:r>
              <a:rPr lang="en-US" dirty="0" smtClean="0"/>
              <a:t>Principality of Albania</a:t>
            </a:r>
          </a:p>
          <a:p>
            <a:r>
              <a:rPr lang="en-US" dirty="0" smtClean="0"/>
              <a:t>Argentina</a:t>
            </a:r>
          </a:p>
          <a:p>
            <a:r>
              <a:rPr lang="en-US" dirty="0" smtClean="0"/>
              <a:t>Bolivia</a:t>
            </a:r>
          </a:p>
          <a:p>
            <a:r>
              <a:rPr lang="en-US" dirty="0" smtClean="0"/>
              <a:t>Bhutan</a:t>
            </a:r>
          </a:p>
          <a:p>
            <a:r>
              <a:rPr lang="en-US" dirty="0" smtClean="0"/>
              <a:t>Chile</a:t>
            </a:r>
          </a:p>
          <a:p>
            <a:r>
              <a:rPr lang="en-US" dirty="0" smtClean="0"/>
              <a:t>Denmark</a:t>
            </a:r>
          </a:p>
          <a:p>
            <a:r>
              <a:rPr lang="en-US" dirty="0" smtClean="0"/>
              <a:t>Ecuador</a:t>
            </a:r>
          </a:p>
          <a:p>
            <a:r>
              <a:rPr lang="en-US" dirty="0" smtClean="0"/>
              <a:t>El Salvador</a:t>
            </a:r>
          </a:p>
          <a:p>
            <a:r>
              <a:rPr lang="en-US" dirty="0" smtClean="0"/>
              <a:t>Ethiopia</a:t>
            </a:r>
          </a:p>
          <a:p>
            <a:r>
              <a:rPr lang="en-US" dirty="0" smtClean="0"/>
              <a:t>Liechtenstein</a:t>
            </a:r>
          </a:p>
          <a:p>
            <a:r>
              <a:rPr lang="en-US" dirty="0" smtClean="0"/>
              <a:t>Luxembourg</a:t>
            </a:r>
          </a:p>
          <a:p>
            <a:r>
              <a:rPr lang="en-US" dirty="0" smtClean="0"/>
              <a:t>Bogd Khaanate of Mongolia</a:t>
            </a:r>
          </a:p>
          <a:p>
            <a:r>
              <a:rPr lang="en-US" dirty="0" smtClean="0"/>
              <a:t>Mexico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Monaco</a:t>
            </a:r>
          </a:p>
          <a:p>
            <a:r>
              <a:rPr lang="en-US" dirty="0" smtClean="0"/>
              <a:t>The Netherlands</a:t>
            </a:r>
          </a:p>
          <a:p>
            <a:r>
              <a:rPr lang="en-US" dirty="0" smtClean="0"/>
              <a:t>Norway</a:t>
            </a:r>
          </a:p>
          <a:p>
            <a:r>
              <a:rPr lang="en-US" dirty="0" smtClean="0"/>
              <a:t>Paraguay</a:t>
            </a:r>
          </a:p>
          <a:p>
            <a:r>
              <a:rPr lang="en-US" dirty="0" smtClean="0"/>
              <a:t>Peru</a:t>
            </a:r>
          </a:p>
          <a:p>
            <a:r>
              <a:rPr lang="en-US" dirty="0" smtClean="0"/>
              <a:t>Iran</a:t>
            </a:r>
          </a:p>
          <a:p>
            <a:r>
              <a:rPr lang="en-US" dirty="0" smtClean="0"/>
              <a:t>San Marino</a:t>
            </a:r>
          </a:p>
          <a:p>
            <a:r>
              <a:rPr lang="en-US" dirty="0" smtClean="0"/>
              <a:t>Spain</a:t>
            </a:r>
          </a:p>
          <a:p>
            <a:r>
              <a:rPr lang="en-US" dirty="0" smtClean="0"/>
              <a:t>Spitsbergen</a:t>
            </a:r>
          </a:p>
          <a:p>
            <a:r>
              <a:rPr lang="en-US" dirty="0" smtClean="0"/>
              <a:t>Sweden</a:t>
            </a:r>
          </a:p>
          <a:p>
            <a:r>
              <a:rPr lang="en-US" dirty="0" smtClean="0"/>
              <a:t>Switzerland</a:t>
            </a:r>
          </a:p>
          <a:p>
            <a:r>
              <a:rPr lang="en-US" dirty="0" smtClean="0"/>
              <a:t>Uruguay</a:t>
            </a:r>
          </a:p>
          <a:p>
            <a:r>
              <a:rPr lang="en-US" dirty="0" smtClean="0"/>
              <a:t>Venezuela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59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Weapons &amp; Equipment: </a:t>
            </a:r>
            <a:r>
              <a:rPr lang="en-US" dirty="0" smtClean="0">
                <a:solidFill>
                  <a:srgbClr val="FFFF00"/>
                </a:solidFill>
              </a:rPr>
              <a:t>Howitzers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AutoShape 8" descr="Image result for world war 1 howitzer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61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Weapons &amp; Equipment: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Flame Throwers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3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Weapons &amp; Equipment: </a:t>
            </a:r>
            <a:r>
              <a:rPr lang="en-US" dirty="0" smtClean="0">
                <a:solidFill>
                  <a:srgbClr val="FFFF00"/>
                </a:solidFill>
              </a:rPr>
              <a:t>Torpedoes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88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Weapons &amp; Equipment: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U-boats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09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Weapons &amp; Equipment: </a:t>
            </a:r>
            <a:r>
              <a:rPr lang="en-US" dirty="0" smtClean="0">
                <a:solidFill>
                  <a:srgbClr val="FFFF00"/>
                </a:solidFill>
              </a:rPr>
              <a:t>Phosphorus Grenades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944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Weapons &amp; Equipment: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Field Phones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614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Weapons &amp; Equipment: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Search Lights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644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Weapons &amp; Equipment: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Gas Masks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57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Weapons &amp; Equipment: </a:t>
            </a:r>
            <a:r>
              <a:rPr lang="en-US" dirty="0" smtClean="0">
                <a:solidFill>
                  <a:srgbClr val="FFFF00"/>
                </a:solidFill>
              </a:rPr>
              <a:t>Camouflage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424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Weapons &amp; Equipment: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Railroad Guns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91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Causes of the War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Historians believe there are four long term causes of the First World War</a:t>
            </a:r>
          </a:p>
          <a:p>
            <a:pPr lvl="1"/>
            <a:r>
              <a:rPr lang="en-US" dirty="0" smtClean="0"/>
              <a:t>Nationalism</a:t>
            </a:r>
          </a:p>
          <a:p>
            <a:pPr lvl="1"/>
            <a:r>
              <a:rPr lang="en-US" dirty="0" smtClean="0"/>
              <a:t>Imperialism</a:t>
            </a:r>
          </a:p>
          <a:p>
            <a:pPr lvl="1"/>
            <a:r>
              <a:rPr lang="en-US" dirty="0" smtClean="0"/>
              <a:t>Militarism</a:t>
            </a:r>
          </a:p>
          <a:p>
            <a:pPr lvl="1"/>
            <a:r>
              <a:rPr lang="en-US" dirty="0" smtClean="0"/>
              <a:t>Alliance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257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Weapons &amp; Equipment: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Blimps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124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Royal Air Force (RAF)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United Kingdom’s aerial warfare force.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Formed towards the end of the first world war on April 1, 1918.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oldest independent air force in the world.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509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Battle of the Jutland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only real major naval battle of the war.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Between Germany’s battleships and Britain’s battleships.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40957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021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Battle of the Jutland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0375" y="838200"/>
            <a:ext cx="4040188" cy="639762"/>
          </a:xfrm>
        </p:spPr>
        <p:txBody>
          <a:bodyPr/>
          <a:lstStyle/>
          <a:p>
            <a:r>
              <a:rPr lang="en-US" dirty="0" smtClean="0"/>
              <a:t>United Kingdom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0375" y="1477961"/>
            <a:ext cx="4040188" cy="53800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28 battleships</a:t>
            </a:r>
          </a:p>
          <a:p>
            <a:pPr lvl="1"/>
            <a:r>
              <a:rPr lang="en-US" dirty="0" smtClean="0"/>
              <a:t>9 battlecruisers</a:t>
            </a:r>
          </a:p>
          <a:p>
            <a:pPr lvl="1"/>
            <a:r>
              <a:rPr lang="en-US" dirty="0" smtClean="0"/>
              <a:t>8 armored cruisers</a:t>
            </a:r>
          </a:p>
          <a:p>
            <a:pPr lvl="1"/>
            <a:r>
              <a:rPr lang="en-US" dirty="0" smtClean="0"/>
              <a:t>26 light cruisers</a:t>
            </a:r>
          </a:p>
          <a:p>
            <a:pPr lvl="1"/>
            <a:r>
              <a:rPr lang="en-US" dirty="0" smtClean="0"/>
              <a:t>78 destroyers</a:t>
            </a:r>
          </a:p>
          <a:p>
            <a:pPr lvl="1"/>
            <a:r>
              <a:rPr lang="en-US" dirty="0" smtClean="0"/>
              <a:t>1 minelayer</a:t>
            </a:r>
          </a:p>
          <a:p>
            <a:pPr lvl="1"/>
            <a:r>
              <a:rPr lang="en-US" dirty="0" smtClean="0"/>
              <a:t>1 seaplane carrier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6,094 killed</a:t>
            </a:r>
          </a:p>
          <a:p>
            <a:pPr lvl="1"/>
            <a:r>
              <a:rPr lang="en-US" dirty="0" smtClean="0"/>
              <a:t>674 wounded</a:t>
            </a:r>
          </a:p>
          <a:p>
            <a:pPr lvl="1"/>
            <a:r>
              <a:rPr lang="en-US" dirty="0" smtClean="0"/>
              <a:t>177 captured</a:t>
            </a:r>
          </a:p>
          <a:p>
            <a:pPr lvl="1"/>
            <a:r>
              <a:rPr lang="en-US" dirty="0" smtClean="0"/>
              <a:t>3 battlecruisers</a:t>
            </a:r>
          </a:p>
          <a:p>
            <a:pPr lvl="1"/>
            <a:r>
              <a:rPr lang="en-US" dirty="0" smtClean="0"/>
              <a:t>3 armored cruisers</a:t>
            </a:r>
          </a:p>
          <a:p>
            <a:pPr lvl="1"/>
            <a:r>
              <a:rPr lang="en-US" dirty="0" smtClean="0"/>
              <a:t>8 destroyers.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838200"/>
            <a:ext cx="4041775" cy="639762"/>
          </a:xfrm>
        </p:spPr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1477962"/>
            <a:ext cx="4041775" cy="45418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16 battleships</a:t>
            </a:r>
          </a:p>
          <a:p>
            <a:pPr lvl="1"/>
            <a:r>
              <a:rPr lang="en-US" dirty="0" smtClean="0"/>
              <a:t>5 battlecruisers</a:t>
            </a:r>
          </a:p>
          <a:p>
            <a:pPr lvl="1"/>
            <a:r>
              <a:rPr lang="en-US" dirty="0" smtClean="0"/>
              <a:t>6 pre-dreadnoughts</a:t>
            </a:r>
          </a:p>
          <a:p>
            <a:pPr lvl="1"/>
            <a:r>
              <a:rPr lang="en-US" dirty="0" smtClean="0"/>
              <a:t>11 light cruisers</a:t>
            </a:r>
          </a:p>
          <a:p>
            <a:pPr lvl="1"/>
            <a:r>
              <a:rPr lang="en-US" dirty="0" smtClean="0"/>
              <a:t>61 torpedo-boats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2,551 killed</a:t>
            </a:r>
          </a:p>
          <a:p>
            <a:pPr lvl="1"/>
            <a:r>
              <a:rPr lang="en-US" dirty="0" smtClean="0"/>
              <a:t>507 Wounded</a:t>
            </a:r>
          </a:p>
          <a:p>
            <a:pPr lvl="1"/>
            <a:r>
              <a:rPr lang="en-US" dirty="0" smtClean="0"/>
              <a:t>1 battle cruiser</a:t>
            </a:r>
          </a:p>
          <a:p>
            <a:pPr lvl="1"/>
            <a:r>
              <a:rPr lang="en-US" dirty="0" smtClean="0"/>
              <a:t>1 pre-dreadnought</a:t>
            </a:r>
          </a:p>
          <a:p>
            <a:pPr lvl="1"/>
            <a:r>
              <a:rPr lang="en-US" dirty="0" smtClean="0"/>
              <a:t>4 light cruisers</a:t>
            </a:r>
          </a:p>
          <a:p>
            <a:pPr lvl="1"/>
            <a:r>
              <a:rPr lang="en-US" dirty="0" smtClean="0"/>
              <a:t>5 torpedo-boats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478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Troops Go On the Offensive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6482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When Russia surrendered to the Germans in 1917, the Central Powers were able to focus on the Western Front.</a:t>
            </a:r>
          </a:p>
          <a:p>
            <a:endParaRPr lang="en-US" dirty="0"/>
          </a:p>
          <a:p>
            <a:r>
              <a:rPr lang="en-US" dirty="0" smtClean="0"/>
              <a:t>By May, the Germans were within  50 miles of Paris.  The Americans arrived and immediately played a major role in pushing the Germans back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In July and August the Americans helped the Allies win the Second Battle of the Marne.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97082"/>
            <a:ext cx="422433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4741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Collapses, War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On November 3, 1918, Austria-Hungary, surrendered to the Allies.</a:t>
            </a:r>
          </a:p>
          <a:p>
            <a:endParaRPr lang="en-US" dirty="0"/>
          </a:p>
          <a:p>
            <a:r>
              <a:rPr lang="en-US" dirty="0" smtClean="0"/>
              <a:t>That same day, German sailors mutinied against their government.</a:t>
            </a:r>
          </a:p>
          <a:p>
            <a:endParaRPr lang="en-US" dirty="0"/>
          </a:p>
          <a:p>
            <a:r>
              <a:rPr lang="en-US" dirty="0" smtClean="0"/>
              <a:t>Other revolts followed, and Germany was too exhausted to continue.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So at the eleventh hour, on the eleventh day, of the eleventh month of 1918, Germany signed a truce ending the Great War.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284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038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Entire U.S. Economy was focused on the war effort.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The shift from a consumer economy to war economy required a collaboration between business and government.</a:t>
            </a:r>
          </a:p>
          <a:p>
            <a:endParaRPr lang="en-US" dirty="0"/>
          </a:p>
          <a:p>
            <a:r>
              <a:rPr lang="en-US" dirty="0" smtClean="0"/>
              <a:t>In the process, the power of the U.S. government expanded.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Congress gave President Wilson direct control over the economy.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178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War at Home: </a:t>
            </a:r>
            <a:br>
              <a:rPr lang="en-US" dirty="0" smtClean="0"/>
            </a:br>
            <a:r>
              <a:rPr lang="en-US" dirty="0" smtClean="0"/>
              <a:t>War Industries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013" y="1600200"/>
            <a:ext cx="5437187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War Industries Board (WIB) encouraged companies to use mass-production techniques.</a:t>
            </a:r>
          </a:p>
          <a:p>
            <a:endParaRPr lang="en-US" dirty="0"/>
          </a:p>
          <a:p>
            <a:r>
              <a:rPr lang="en-US" dirty="0" smtClean="0"/>
              <a:t>Under the WIB </a:t>
            </a:r>
            <a:r>
              <a:rPr lang="en-US" dirty="0" smtClean="0">
                <a:solidFill>
                  <a:srgbClr val="FFFF00"/>
                </a:solidFill>
              </a:rPr>
              <a:t>industrial production and wages increased 20% and union membership increased from 2.5 million to 4 million.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To deal with disputes between management and labor, President Wilson set up the Nation War Labor Board in 1918.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066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War at Home: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Victory Gardens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147" y="1645504"/>
            <a:ext cx="51054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To conserve food, Wilson set up the Food Administration (FA) which declared one day a week “meatless,” another “sweetless,” and two days “wheatless.”</a:t>
            </a:r>
          </a:p>
          <a:p>
            <a:endParaRPr lang="en-US" dirty="0"/>
          </a:p>
          <a:p>
            <a:r>
              <a:rPr lang="en-US" dirty="0" smtClean="0"/>
              <a:t>Homeowners planted “victory gardens” in their yards and school children worked after school growing tomatoes and cucumbers in public parks.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Farmers increased production by almost 30% by adding 40 million acres of farmland.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733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War at Home: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Selling the War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5587023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U.S. had two major tasks: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Raising money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Convincing the public to support the war.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U.S. spent $35.5 billion on the war effort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government raised about 1/3 of that through an income tax and “sin” taxes.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rest was raised through war bonds sold to the public </a:t>
            </a:r>
            <a:r>
              <a:rPr lang="en-US" dirty="0" smtClean="0"/>
              <a:t>(Liberty Loans &amp; Victory Loans).</a:t>
            </a:r>
          </a:p>
        </p:txBody>
      </p:sp>
    </p:spTree>
    <p:extLst>
      <p:ext uri="{BB962C8B-B14F-4D97-AF65-F5344CB8AC3E}">
        <p14:creationId xmlns:p14="http://schemas.microsoft.com/office/powerpoint/2010/main" val="100152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Nationalism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devotion to the interests and culture of one’s nation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192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War at Home: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Propaganda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549400"/>
            <a:ext cx="4953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To popularize the war, the government set up the nations first propaganda agency called the Committee on Public Information (CPI)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George Creel led the agency</a:t>
            </a:r>
          </a:p>
          <a:p>
            <a:endParaRPr lang="en-US" dirty="0"/>
          </a:p>
          <a:p>
            <a:r>
              <a:rPr lang="en-US" dirty="0" smtClean="0"/>
              <a:t>He persuaded many of the nation’s artists to create thousands of paintings , posters, cartoons, and sculptures to promote the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127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 at Home: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Attack on Civil Liberties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As the war progressed, civil liberties were compromised.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Anti-immigrant feelings were openly expressed especially anti-German and Austrian-Hungarian.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Espionage and Sedition Acts were passed by congress.  These two acts were designed to prevent anti-war protests but went against the spirit of the First Amendment.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Socialist and labor leaders were targeted for disloyalty.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257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Wilson Fights for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Despite the hero’s welcome he received in Europe, Wilson’s plan for peace would be rejected by the Allies.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Wilson’s plan was called the “Fourteen Points” and included: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No secret treaties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Freedom of the seas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More free trade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Reduction of arms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Less colonialism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 League of Nations to promote peace through collective security.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096000" y="6149927"/>
            <a:ext cx="3048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X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X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X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X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X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Font typeface="Wingdings" pitchFamily="2" charset="2"/>
              <a:buChar char="X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Font typeface="Wingdings" pitchFamily="2" charset="2"/>
              <a:buChar char="X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Font typeface="Wingdings" pitchFamily="2" charset="2"/>
              <a:buChar char="X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Font typeface="Wingdings" pitchFamily="2" charset="2"/>
              <a:buChar char="X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 b="1" i="1" dirty="0"/>
              <a:t>Wilson’s 14 points in his own short hand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539469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4864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“Big Four” leaders worked out treaty details: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Wilson (U.S.)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Clemenceau (France)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Orlando (Italy)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Lloyd George (England)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Wilson conceded on most of his 14 points in return for the establishment of the League of Nations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On June 28, 1919 the Big Four and the leaders of the defeated nations gathered in the Hall of Mirrors at Versailles and signed the Treaty of Versailles.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06" y="6248270"/>
            <a:ext cx="3200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4507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" y="1600200"/>
            <a:ext cx="4689231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treaty established nine new nations including Poland, Czechoslovakia, and Yugoslavia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It broke p the Austro-Hungarian empire and the Ottoman Empire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It barred Germany from maintaining an army, required them to give Alsace-Lorraine back to France, and forced them to pay $33 billion in reparations to the Allies.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93" y="5254625"/>
            <a:ext cx="3706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0539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Weakness of the Treaty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973556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harsh treatment of Germany prevented the treaty from creating a lasting peace in Europe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treaty humiliated the Germans by forcing them to admit sole responsibility for the war (War-Guilt Clause)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Germany would never be able to pay $33 billion in reparations.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56" y="5105400"/>
            <a:ext cx="381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9055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 Over Treaty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886486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the United State, the treaty was hotly debated especially the League of Nations.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Conservative senators, headed by Henry Cabot Lodge, were suspicious of the leagues’ joint suspicious of the leagues’ joint economic and military commitments.</a:t>
            </a:r>
          </a:p>
          <a:p>
            <a:endParaRPr lang="en-US" dirty="0"/>
          </a:p>
          <a:p>
            <a:r>
              <a:rPr lang="en-US" dirty="0" smtClean="0"/>
              <a:t>Many wanted the U.S. Congress to maintain the right to declare war itself.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Congress rejected U.S. involvement in the very league the U.S. President had created.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134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Legacy of the War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1722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At home, the war strengthened both the military and the power of the government.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Propaganda campaign provoked powerful fears in society.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For many countries the war created political instability and violence that lasted for years.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Russia established the first Communist state during the war.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Americans called World War 1, “the war to end all wars”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Unresolved issues would eventually drag the U.S. into an even deadlier conflict.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159" y="4130675"/>
            <a:ext cx="2224881" cy="69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597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Led to rivalries                                                        and conflicts                                                         between nations.</a:t>
            </a:r>
          </a:p>
          <a:p>
            <a:endParaRPr lang="en-US" dirty="0"/>
          </a:p>
          <a:p>
            <a:r>
              <a:rPr lang="en-US" dirty="0" smtClean="0"/>
              <a:t>Various ethic                                                           groups resented                                                  domination by                                                                  others and wanted                                                         independence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Russia and Austria-Hungary disagreed over the treatment of Serbs in central Europe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3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Imperialism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Economic and political control over weaker nations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0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 many centuries,                                               European nations                                                            built empires.</a:t>
            </a:r>
          </a:p>
          <a:p>
            <a:endParaRPr lang="en-US" dirty="0"/>
          </a:p>
          <a:p>
            <a:r>
              <a:rPr lang="en-US" dirty="0" smtClean="0"/>
              <a:t>Colonies supplied                                                             raw materials and                                                    provided markets                                                               for manufactured                                                        goods.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As Germany industrialized, it competed with other nations and colonies making it more competitive.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72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6986</TotalTime>
  <Words>2502</Words>
  <Application>Microsoft Office PowerPoint</Application>
  <PresentationFormat>On-screen Show (4:3)</PresentationFormat>
  <Paragraphs>460</Paragraphs>
  <Slides>67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The First World War 1914 - 1918</vt:lpstr>
      <vt:lpstr>The Entente Powers</vt:lpstr>
      <vt:lpstr>Central Powers</vt:lpstr>
      <vt:lpstr>Neutral Countries</vt:lpstr>
      <vt:lpstr>Causes of the War</vt:lpstr>
      <vt:lpstr>Nationalism</vt:lpstr>
      <vt:lpstr>Nationalism</vt:lpstr>
      <vt:lpstr>Imperialism</vt:lpstr>
      <vt:lpstr>Imperialism</vt:lpstr>
      <vt:lpstr>Militarism</vt:lpstr>
      <vt:lpstr>Militarism</vt:lpstr>
      <vt:lpstr>PowerPoint Presentation</vt:lpstr>
      <vt:lpstr>Alliance System</vt:lpstr>
      <vt:lpstr>Alliance System</vt:lpstr>
      <vt:lpstr>The Spark:  The Beginning of World War 1</vt:lpstr>
      <vt:lpstr>The Spark: The Beginning of World War 1 </vt:lpstr>
      <vt:lpstr>The Fighting Begins</vt:lpstr>
      <vt:lpstr>Schlieffen Plan</vt:lpstr>
      <vt:lpstr>The War Becomes a Stalemate</vt:lpstr>
      <vt:lpstr>Dangers in the Trench: Rats</vt:lpstr>
      <vt:lpstr>Dangers in the Trench: Trench Foot</vt:lpstr>
      <vt:lpstr>Dangers in the Trench: Lice</vt:lpstr>
      <vt:lpstr>Dangers in the Trench: Mustard Gas</vt:lpstr>
      <vt:lpstr>First Battle of the Somme</vt:lpstr>
      <vt:lpstr>First Battle of the Somme</vt:lpstr>
      <vt:lpstr>Americans Question Neutrality </vt:lpstr>
      <vt:lpstr>The War Hits Home</vt:lpstr>
      <vt:lpstr>The War Hits Home</vt:lpstr>
      <vt:lpstr>The Lusitania Disaster</vt:lpstr>
      <vt:lpstr>1916 Election</vt:lpstr>
      <vt:lpstr>America Edges Closer to War</vt:lpstr>
      <vt:lpstr>Zimmerman Telegraph</vt:lpstr>
      <vt:lpstr>America Declares War</vt:lpstr>
      <vt:lpstr>American Power Tips the Balance</vt:lpstr>
      <vt:lpstr>Fresh U.S. Soldiers Join the Fight</vt:lpstr>
      <vt:lpstr>Important New Weapons: Machine Guns</vt:lpstr>
      <vt:lpstr>Important New Weapons: The Tank</vt:lpstr>
      <vt:lpstr>Important New Weapons: Airplanes</vt:lpstr>
      <vt:lpstr>Important New Weapons: Poison Gas</vt:lpstr>
      <vt:lpstr>Other Weapons &amp; Equipment: Howitzers</vt:lpstr>
      <vt:lpstr>Other Weapons &amp; Equipment:  Flame Throwers</vt:lpstr>
      <vt:lpstr>Other Weapons &amp; Equipment: Torpedoes</vt:lpstr>
      <vt:lpstr>Other Weapons &amp; Equipment:  U-boats</vt:lpstr>
      <vt:lpstr>Other Weapons &amp; Equipment: Phosphorus Grenades</vt:lpstr>
      <vt:lpstr>Other Weapons &amp; Equipment:  Field Phones</vt:lpstr>
      <vt:lpstr>Other Weapons &amp; Equipment:  Search Lights</vt:lpstr>
      <vt:lpstr>Other Weapons &amp; Equipment:  Gas Masks</vt:lpstr>
      <vt:lpstr>Other Weapons &amp; Equipment: Camouflage</vt:lpstr>
      <vt:lpstr>Other Weapons &amp; Equipment:  Railroad Guns</vt:lpstr>
      <vt:lpstr>Other Weapons &amp; Equipment:  Blimps</vt:lpstr>
      <vt:lpstr>Royal Air Force (RAF)</vt:lpstr>
      <vt:lpstr>Battle of the Jutland</vt:lpstr>
      <vt:lpstr>Battle of the Jutland</vt:lpstr>
      <vt:lpstr>American Troops Go On the Offensive</vt:lpstr>
      <vt:lpstr>Germany Collapses, War Ends</vt:lpstr>
      <vt:lpstr>The War at Home</vt:lpstr>
      <vt:lpstr>The War at Home:  War Industries Board</vt:lpstr>
      <vt:lpstr>The War at Home: Victory Gardens</vt:lpstr>
      <vt:lpstr>The War at Home: Selling the War</vt:lpstr>
      <vt:lpstr>The War at Home: Propaganda</vt:lpstr>
      <vt:lpstr>War at Home: Attack on Civil Liberties</vt:lpstr>
      <vt:lpstr>Wilson Fights for Peace</vt:lpstr>
      <vt:lpstr>Treaty of Versailles</vt:lpstr>
      <vt:lpstr>Treaty of Versailles</vt:lpstr>
      <vt:lpstr>The Weakness of the Treaty</vt:lpstr>
      <vt:lpstr>Debate Over Treaty at Home</vt:lpstr>
      <vt:lpstr>The Legacy of the War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World War 1914 - 1918</dc:title>
  <dc:creator>Joshua Condry</dc:creator>
  <cp:lastModifiedBy>Joshua Condry</cp:lastModifiedBy>
  <cp:revision>51</cp:revision>
  <dcterms:created xsi:type="dcterms:W3CDTF">2017-02-20T18:27:57Z</dcterms:created>
  <dcterms:modified xsi:type="dcterms:W3CDTF">2017-04-03T14:02:37Z</dcterms:modified>
</cp:coreProperties>
</file>