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5" r:id="rId9"/>
    <p:sldId id="296" r:id="rId10"/>
    <p:sldId id="262" r:id="rId11"/>
    <p:sldId id="263" r:id="rId12"/>
    <p:sldId id="264" r:id="rId13"/>
    <p:sldId id="292" r:id="rId14"/>
    <p:sldId id="29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7" r:id="rId24"/>
    <p:sldId id="273" r:id="rId25"/>
    <p:sldId id="298" r:id="rId26"/>
    <p:sldId id="299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2BB6-6990-435B-AB32-BC6F4A940C2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C930-6B17-435E-A757-F9587C3D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3.bp.blogspot.com/_-Of4sYKZBGI/R_uK_Bud0II/AAAAAAAAAQg/XtnMFqVw4TE/s1600-h/huey_long_02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history.sandiego.edu/cdr2/WW2Pics/04443.GI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5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The Great Depression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and</a:t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The New Deal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400800" cy="609600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1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Farmers were already feeling the effects</a:t>
            </a:r>
          </a:p>
          <a:p>
            <a:pPr lvl="1"/>
            <a:r>
              <a:rPr lang="en-US" dirty="0" smtClean="0"/>
              <a:t>Prices of crops went down</a:t>
            </a:r>
          </a:p>
          <a:p>
            <a:pPr lvl="1"/>
            <a:r>
              <a:rPr lang="en-US" dirty="0" smtClean="0"/>
              <a:t>Many farms foreclosed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People count not afford luxuries</a:t>
            </a:r>
          </a:p>
          <a:p>
            <a:pPr lvl="1"/>
            <a:r>
              <a:rPr lang="en-US" dirty="0" smtClean="0"/>
              <a:t>Factories shut down</a:t>
            </a:r>
          </a:p>
          <a:p>
            <a:pPr lvl="1"/>
            <a:r>
              <a:rPr lang="en-US" dirty="0" smtClean="0"/>
              <a:t>Businesses went out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Banks could not pay out money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People could not pay their taxes</a:t>
            </a:r>
          </a:p>
          <a:p>
            <a:pPr lvl="1"/>
            <a:r>
              <a:rPr lang="en-US" dirty="0" smtClean="0"/>
              <a:t>Schools shut down due to lack of funds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Many families became homeless and had to live in shanties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English II\T.K.A.M\depression-m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3446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:\English II\T.K.A.M\immigr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" b="6720"/>
          <a:stretch>
            <a:fillRect/>
          </a:stretch>
        </p:blipFill>
        <p:spPr bwMode="auto">
          <a:xfrm>
            <a:off x="4053446" y="3678367"/>
            <a:ext cx="5129432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:\English II\T.K.A.M\soup 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46" y="9331"/>
            <a:ext cx="5082001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:\English II\T.K.A.M\soup kitchen.ht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9275"/>
            <a:ext cx="4053446" cy="25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1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Many waited in unemployment lines hoping for a job.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14206"/>
            <a:ext cx="4538663" cy="52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People in cities would wait in line for bread to bring to their family.</a:t>
            </a:r>
          </a:p>
        </p:txBody>
      </p:sp>
      <p:pic>
        <p:nvPicPr>
          <p:cNvPr id="12291" name="Picture 3" descr="A:\My Pictures\NYC Bread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1722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Some families were forced to relocate because they had no money.</a:t>
            </a:r>
          </a:p>
        </p:txBody>
      </p:sp>
      <p:pic>
        <p:nvPicPr>
          <p:cNvPr id="13315" name="Picture 3" descr="A:\My Pictures\reloca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3263" r="4546" b="13940"/>
          <a:stretch>
            <a:fillRect/>
          </a:stretch>
        </p:blipFill>
        <p:spPr bwMode="auto">
          <a:xfrm>
            <a:off x="1600200" y="2057400"/>
            <a:ext cx="57150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“Hooverville”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families were forced to live in shanty towns</a:t>
            </a:r>
          </a:p>
          <a:p>
            <a:pPr lvl="1"/>
            <a:r>
              <a:rPr lang="en-US" dirty="0" smtClean="0"/>
              <a:t>A grouping of shacks and tents in vacant lots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They were referred to as “Hooverville” because of President Hoover’s lack of help during the depression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:\My Pictures\shanty t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>
            <a:fillRect/>
          </a:stretch>
        </p:blipFill>
        <p:spPr bwMode="auto">
          <a:xfrm>
            <a:off x="5943600" y="1276738"/>
            <a:ext cx="3200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:\My Pictures\squat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1838"/>
            <a:ext cx="3200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4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Dust Bowl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drought in the South lead to dust storms that destroyed crops.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:\My Pictures\dust st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66" y="2895600"/>
            <a:ext cx="5079834" cy="39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Crops turned to dust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Homes buried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Fields blown away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South in state of emergency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#1 weather crisis of the 20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families during the depression</a:t>
            </a:r>
            <a:endParaRPr lang="en-US" dirty="0"/>
          </a:p>
        </p:txBody>
      </p:sp>
      <p:pic>
        <p:nvPicPr>
          <p:cNvPr id="4" name="Picture 3" descr="A:\My Pictures\sharecro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523999"/>
            <a:ext cx="377483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:\My Pictures\Black fami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02" y="1523999"/>
            <a:ext cx="5135898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Roaring 20’s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new concept of “credit”</a:t>
            </a:r>
          </a:p>
          <a:p>
            <a:endParaRPr lang="en-US" dirty="0"/>
          </a:p>
          <a:p>
            <a:r>
              <a:rPr lang="en-US" dirty="0" smtClean="0"/>
              <a:t>People were buying:</a:t>
            </a:r>
          </a:p>
          <a:p>
            <a:pPr lvl="1"/>
            <a:r>
              <a:rPr lang="en-US" dirty="0" smtClean="0"/>
              <a:t>Automobiles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Clothes</a:t>
            </a:r>
          </a:p>
          <a:p>
            <a:endParaRPr lang="en-US" dirty="0"/>
          </a:p>
          <a:p>
            <a:r>
              <a:rPr lang="en-US" dirty="0" smtClean="0"/>
              <a:t>Fun times reigned</a:t>
            </a:r>
          </a:p>
          <a:p>
            <a:pPr lvl="1"/>
            <a:r>
              <a:rPr lang="en-US" dirty="0" smtClean="0"/>
              <a:t>Dancing</a:t>
            </a:r>
          </a:p>
          <a:p>
            <a:pPr lvl="1"/>
            <a:r>
              <a:rPr lang="en-US" dirty="0" smtClean="0"/>
              <a:t>Flappers</a:t>
            </a:r>
          </a:p>
          <a:p>
            <a:pPr lvl="1"/>
            <a:r>
              <a:rPr lang="en-US" dirty="0" smtClean="0"/>
              <a:t>Drinking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458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4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2" y="152400"/>
            <a:ext cx="8229600" cy="1143000"/>
          </a:xfrm>
        </p:spPr>
        <p:txBody>
          <a:bodyPr/>
          <a:lstStyle/>
          <a:p>
            <a:r>
              <a:rPr lang="en-US" dirty="0" smtClean="0"/>
              <a:t>A farm foreclosure</a:t>
            </a:r>
            <a:endParaRPr lang="en-US" dirty="0"/>
          </a:p>
        </p:txBody>
      </p:sp>
      <p:pic>
        <p:nvPicPr>
          <p:cNvPr id="4" name="Picture 3" descr="A:\My Pictures\farm s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1741"/>
            <a:ext cx="5669405" cy="57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families tried to make money by selling useful crafts like baskets</a:t>
            </a:r>
            <a:endParaRPr lang="en-US" dirty="0"/>
          </a:p>
        </p:txBody>
      </p:sp>
      <p:pic>
        <p:nvPicPr>
          <p:cNvPr id="4" name="Picture 3" descr="A:\My Pictures\bask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0" y="1676400"/>
            <a:ext cx="753494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Franklin Delano Roosevelt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1274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Won the 1932 election and was seen as a man of action.</a:t>
            </a:r>
          </a:p>
          <a:p>
            <a:endParaRPr lang="en-US" dirty="0" smtClean="0"/>
          </a:p>
          <a:p>
            <a:r>
              <a:rPr lang="en-US" dirty="0" smtClean="0"/>
              <a:t>When he was inaugurated unemployment had increased by 7 million.</a:t>
            </a:r>
          </a:p>
          <a:p>
            <a:endParaRPr lang="en-US" dirty="0"/>
          </a:p>
          <a:p>
            <a:r>
              <a:rPr lang="en-US" dirty="0" smtClean="0"/>
              <a:t>Poor sections (like Harlem) had 50% of the population unemployed.</a:t>
            </a:r>
          </a:p>
          <a:p>
            <a:endParaRPr lang="en-US" dirty="0"/>
          </a:p>
          <a:p>
            <a:r>
              <a:rPr lang="en-US" dirty="0" smtClean="0"/>
              <a:t>Instituted the “New Deal”</a:t>
            </a:r>
            <a:endParaRPr lang="en-US" dirty="0"/>
          </a:p>
        </p:txBody>
      </p:sp>
      <p:pic>
        <p:nvPicPr>
          <p:cNvPr id="4" name="Picture 4" descr="P:\English II\T.K.A.M\F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8295" b="5357"/>
          <a:stretch>
            <a:fillRect/>
          </a:stretch>
        </p:blipFill>
        <p:spPr bwMode="auto">
          <a:xfrm>
            <a:off x="5578474" y="1752600"/>
            <a:ext cx="3565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6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3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Delano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everywhere were effected by the depression</a:t>
            </a:r>
          </a:p>
          <a:p>
            <a:endParaRPr lang="en-US" dirty="0"/>
          </a:p>
          <a:p>
            <a:r>
              <a:rPr lang="en-US" dirty="0" smtClean="0"/>
              <a:t>It wasn’t till President Roosevelt took over and tried to put the economy back together that people even saw a glimmer of hope.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Purposes of the New Deal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3800"/>
            <a:ext cx="8305800" cy="5297488"/>
          </a:xfrm>
        </p:spPr>
        <p:txBody>
          <a:bodyPr>
            <a:normAutofit lnSpcReduction="10000"/>
          </a:bodyPr>
          <a:lstStyle/>
          <a:p>
            <a:pPr>
              <a:spcBef>
                <a:spcPts val="675"/>
              </a:spcBef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Relief:</a:t>
            </a:r>
            <a:r>
              <a:rPr lang="en-US" altLang="en-US" sz="2800" dirty="0" smtClean="0">
                <a:solidFill>
                  <a:srgbClr val="FFFF00"/>
                </a:solidFill>
              </a:rPr>
              <a:t>  </a:t>
            </a:r>
            <a:r>
              <a:rPr lang="en-US" altLang="en-US" sz="2800" dirty="0" smtClean="0"/>
              <a:t>to provide jobs for the unemployed and to protect farmers from foreclosure</a:t>
            </a:r>
          </a:p>
          <a:p>
            <a:pPr>
              <a:spcBef>
                <a:spcPts val="675"/>
              </a:spcBef>
            </a:pPr>
            <a:endParaRPr lang="en-US" altLang="en-US" sz="2800" u="sng" dirty="0" smtClean="0">
              <a:solidFill>
                <a:srgbClr val="FFFF00"/>
              </a:solidFill>
            </a:endParaRPr>
          </a:p>
          <a:p>
            <a:pPr>
              <a:spcBef>
                <a:spcPts val="675"/>
              </a:spcBef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Recovery</a:t>
            </a:r>
            <a:r>
              <a:rPr lang="en-US" altLang="en-US" sz="2800" dirty="0" smtClean="0">
                <a:solidFill>
                  <a:srgbClr val="FFFF00"/>
                </a:solidFill>
              </a:rPr>
              <a:t>: </a:t>
            </a:r>
            <a:r>
              <a:rPr lang="en-US" altLang="en-US" sz="2800" dirty="0" smtClean="0"/>
              <a:t>to get the economy back into high gear, “priming the pump”</a:t>
            </a:r>
          </a:p>
          <a:p>
            <a:pPr>
              <a:spcBef>
                <a:spcPts val="675"/>
              </a:spcBef>
            </a:pPr>
            <a:endParaRPr lang="en-US" altLang="en-US" sz="2800" u="sng" dirty="0" smtClean="0">
              <a:solidFill>
                <a:srgbClr val="FFFF00"/>
              </a:solidFill>
            </a:endParaRPr>
          </a:p>
          <a:p>
            <a:pPr>
              <a:spcBef>
                <a:spcPts val="675"/>
              </a:spcBef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Reform</a:t>
            </a:r>
            <a:r>
              <a:rPr lang="en-US" altLang="en-US" sz="2800" dirty="0" smtClean="0">
                <a:solidFill>
                  <a:srgbClr val="FFFF00"/>
                </a:solidFill>
              </a:rPr>
              <a:t>: </a:t>
            </a:r>
            <a:r>
              <a:rPr lang="en-US" altLang="en-US" sz="2800" dirty="0" smtClean="0"/>
              <a:t>To regulate banks, to                                              abolish child labor, and to                                                   conserve farm lands</a:t>
            </a:r>
          </a:p>
          <a:p>
            <a:pPr>
              <a:spcBef>
                <a:spcPts val="675"/>
              </a:spcBef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>
              <a:spcBef>
                <a:spcPts val="675"/>
              </a:spcBef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Overall objective</a:t>
            </a:r>
            <a:r>
              <a:rPr lang="en-US" altLang="en-US" sz="2800" dirty="0" smtClean="0">
                <a:solidFill>
                  <a:srgbClr val="FFFF00"/>
                </a:solidFill>
              </a:rPr>
              <a:t>: to save                                                capitalism</a:t>
            </a:r>
          </a:p>
        </p:txBody>
      </p:sp>
      <p:pic>
        <p:nvPicPr>
          <p:cNvPr id="14340" name="Picture 6" descr="coaz4d_im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398838"/>
            <a:ext cx="38354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Sources of New Deal Ideas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5291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Brain Trust:</a:t>
            </a:r>
          </a:p>
          <a:p>
            <a:pPr lvl="1"/>
            <a:r>
              <a:rPr lang="en-US" dirty="0" smtClean="0"/>
              <a:t>Specialists and experts, mostly college professors, idea men.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New Economists:</a:t>
            </a:r>
          </a:p>
          <a:p>
            <a:pPr lvl="1"/>
            <a:r>
              <a:rPr lang="en-US" dirty="0" smtClean="0"/>
              <a:t>Government spending, deficit spending and public works, government should prime economic pump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Roosevelt Cabinet:</a:t>
            </a:r>
          </a:p>
          <a:p>
            <a:pPr lvl="1"/>
            <a:r>
              <a:rPr lang="en-US" dirty="0" smtClean="0"/>
              <a:t>Included conservatives, liberals, Democrats, Republicans, inflationist, anti-inflationist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92" y="1295400"/>
            <a:ext cx="35523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91" y="4661589"/>
            <a:ext cx="3564749" cy="21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4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First New Deal (1933-1934)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1474" y="1281113"/>
            <a:ext cx="8467725" cy="5283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u="sng" dirty="0" smtClean="0">
                <a:solidFill>
                  <a:srgbClr val="FFFF00"/>
                </a:solidFill>
              </a:rPr>
              <a:t>Emphasis:</a:t>
            </a:r>
            <a:r>
              <a:rPr lang="en-US" altLang="en-US" sz="2800" dirty="0" smtClean="0">
                <a:solidFill>
                  <a:srgbClr val="FFFF00"/>
                </a:solidFill>
              </a:rPr>
              <a:t> reform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Political Position:</a:t>
            </a:r>
            <a:r>
              <a:rPr lang="en-US" altLang="en-US" sz="2800" dirty="0" smtClean="0">
                <a:solidFill>
                  <a:srgbClr val="FFFF00"/>
                </a:solidFill>
              </a:rPr>
              <a:t> conservative 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Primary aim: </a:t>
            </a:r>
            <a:r>
              <a:rPr lang="en-US" altLang="en-US" sz="2800" dirty="0" smtClean="0">
                <a:solidFill>
                  <a:srgbClr val="FFFF00"/>
                </a:solidFill>
              </a:rPr>
              <a:t>economic recovery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Philosophy:</a:t>
            </a:r>
            <a:r>
              <a:rPr lang="en-US" altLang="en-US" sz="2800" dirty="0" smtClean="0">
                <a:solidFill>
                  <a:srgbClr val="FFFF00"/>
                </a:solidFill>
              </a:rPr>
              <a:t> economic nationalism                                                  and economic scarcity                                                                 </a:t>
            </a:r>
            <a:r>
              <a:rPr lang="en-US" altLang="en-US" sz="2800" dirty="0" smtClean="0"/>
              <a:t>(i.e., raise prices by creating the illusion of scarcity)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Objectives:</a:t>
            </a:r>
            <a:r>
              <a:rPr lang="en-US" altLang="en-US" sz="2800" dirty="0" smtClean="0">
                <a:solidFill>
                  <a:srgbClr val="FFFF00"/>
                </a:solidFill>
              </a:rPr>
              <a:t> higher prices for agriculture and business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Beneficiaries:</a:t>
            </a:r>
            <a:r>
              <a:rPr lang="en-US" altLang="en-US" sz="2800" dirty="0" smtClean="0">
                <a:solidFill>
                  <a:srgbClr val="FFFF00"/>
                </a:solidFill>
              </a:rPr>
              <a:t> big business and agricultural business</a:t>
            </a:r>
          </a:p>
        </p:txBody>
      </p:sp>
      <p:pic>
        <p:nvPicPr>
          <p:cNvPr id="16388" name="Picture 5" descr="FDR with CCC Enroll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1371600"/>
            <a:ext cx="35385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National Recovery Act (NRA)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721"/>
            <a:ext cx="4572000" cy="5257800"/>
          </a:xfrm>
        </p:spPr>
        <p:txBody>
          <a:bodyPr>
            <a:normAutofit/>
          </a:bodyPr>
          <a:lstStyle/>
          <a:p>
            <a:r>
              <a:rPr lang="en-US" altLang="en-US" sz="2400" u="sng" dirty="0" smtClean="0">
                <a:solidFill>
                  <a:srgbClr val="FFFF00"/>
                </a:solidFill>
              </a:rPr>
              <a:t>Purpose: </a:t>
            </a:r>
            <a:r>
              <a:rPr lang="en-US" altLang="en-US" sz="2400" dirty="0" smtClean="0">
                <a:solidFill>
                  <a:srgbClr val="FFFF00"/>
                </a:solidFill>
              </a:rPr>
              <a:t>recovery of industry</a:t>
            </a:r>
          </a:p>
          <a:p>
            <a:endParaRPr lang="en-US" altLang="en-US" sz="2400" dirty="0" smtClean="0">
              <a:solidFill>
                <a:srgbClr val="FFFF00"/>
              </a:solidFill>
            </a:endParaRP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Created a partnership of business, labor, and government </a:t>
            </a:r>
            <a:r>
              <a:rPr lang="en-US" altLang="en-US" sz="2400" dirty="0" smtClean="0"/>
              <a:t>to attack the depression with such measures as price controls, high wages, and codes of fair competition</a:t>
            </a:r>
            <a:endParaRPr lang="en-US" altLang="en-US" sz="2400" u="sng" dirty="0" smtClean="0"/>
          </a:p>
        </p:txBody>
      </p:sp>
      <p:pic>
        <p:nvPicPr>
          <p:cNvPr id="17412" name="Picture 5" descr="NRAposter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4814" r="6131" b="3851"/>
          <a:stretch>
            <a:fillRect/>
          </a:stretch>
        </p:blipFill>
        <p:spPr bwMode="auto">
          <a:xfrm>
            <a:off x="6248400" y="4313714"/>
            <a:ext cx="1981200" cy="253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arago.si.edu/media/000/005/880/5880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47" y="1371600"/>
            <a:ext cx="3434680" cy="294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First Agricultural Adjustment Act (AAA)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303337"/>
            <a:ext cx="4314825" cy="50815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u="sng" dirty="0" smtClean="0">
                <a:solidFill>
                  <a:srgbClr val="FFFF00"/>
                </a:solidFill>
              </a:rPr>
              <a:t>Purpose:</a:t>
            </a:r>
            <a:r>
              <a:rPr lang="en-US" altLang="en-US" sz="2600" dirty="0" smtClean="0">
                <a:solidFill>
                  <a:srgbClr val="FFFF00"/>
                </a:solidFill>
              </a:rPr>
              <a:t> the recovery of agriculture</a:t>
            </a:r>
          </a:p>
          <a:p>
            <a:endParaRPr lang="en-US" altLang="en-US" sz="2600" dirty="0" smtClean="0">
              <a:solidFill>
                <a:srgbClr val="FFFF00"/>
              </a:solidFill>
            </a:endParaRPr>
          </a:p>
          <a:p>
            <a:r>
              <a:rPr lang="en-US" altLang="en-US" sz="2600" dirty="0" smtClean="0">
                <a:solidFill>
                  <a:srgbClr val="FFFF00"/>
                </a:solidFill>
              </a:rPr>
              <a:t>Paid farmers who agreed to reduce production </a:t>
            </a:r>
            <a:r>
              <a:rPr lang="en-US" altLang="en-US" sz="2600" dirty="0" smtClean="0"/>
              <a:t>of basic crops such as cotton, wheat, tobacco, hogs, and corn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>
                <a:solidFill>
                  <a:srgbClr val="FFFF00"/>
                </a:solidFill>
              </a:rPr>
              <a:t>Money came from a tax on processors </a:t>
            </a:r>
            <a:r>
              <a:rPr lang="en-US" altLang="en-US" sz="2600" dirty="0" smtClean="0"/>
              <a:t>such as flour millers and meat packers </a:t>
            </a:r>
            <a:r>
              <a:rPr lang="en-US" altLang="en-US" sz="2600" dirty="0" smtClean="0">
                <a:solidFill>
                  <a:srgbClr val="FFFF00"/>
                </a:solidFill>
              </a:rPr>
              <a:t>who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passed the cost on to the consumer</a:t>
            </a:r>
            <a:endParaRPr lang="en-US" altLang="en-US" sz="2600" u="sng" dirty="0" smtClean="0">
              <a:solidFill>
                <a:srgbClr val="FFFF00"/>
              </a:solidFill>
            </a:endParaRPr>
          </a:p>
          <a:p>
            <a:endParaRPr lang="en-US" altLang="en-US" sz="2900" dirty="0" smtClean="0"/>
          </a:p>
        </p:txBody>
      </p:sp>
      <p:pic>
        <p:nvPicPr>
          <p:cNvPr id="18436" name="Picture 5" descr="water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03338"/>
            <a:ext cx="4432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Why was credit bad?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 didn’t really have the money they were spending.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U.S. was a major credit loaner to other nations in World War 1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Many of these nations could not pay us back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5306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2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Federal Emergency Relief Admin (FERA)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624883"/>
            <a:ext cx="4114800" cy="4114800"/>
          </a:xfrm>
        </p:spPr>
        <p:txBody>
          <a:bodyPr>
            <a:normAutofit/>
          </a:bodyPr>
          <a:lstStyle/>
          <a:p>
            <a:r>
              <a:rPr lang="en-US" altLang="en-US" sz="2800" u="sng" dirty="0" smtClean="0">
                <a:solidFill>
                  <a:srgbClr val="FFFF00"/>
                </a:solidFill>
              </a:rPr>
              <a:t>Purpose:</a:t>
            </a:r>
            <a:r>
              <a:rPr lang="en-US" altLang="en-US" sz="2800" dirty="0" smtClean="0">
                <a:solidFill>
                  <a:srgbClr val="FFFF00"/>
                </a:solidFill>
              </a:rPr>
              <a:t> relief  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/>
              <a:t>Gave money to states and municipalities so they could distribute </a:t>
            </a:r>
            <a:r>
              <a:rPr lang="en-US" altLang="en-US" sz="2800" dirty="0" smtClean="0">
                <a:solidFill>
                  <a:srgbClr val="FFFF00"/>
                </a:solidFill>
              </a:rPr>
              <a:t>money, clothing, and food to the unemployed</a:t>
            </a:r>
            <a:endParaRPr lang="en-US" altLang="en-US" sz="2800" u="sng" dirty="0" smtClean="0">
              <a:solidFill>
                <a:srgbClr val="FFFF00"/>
              </a:solidFill>
            </a:endParaRPr>
          </a:p>
        </p:txBody>
      </p:sp>
      <p:pic>
        <p:nvPicPr>
          <p:cNvPr id="19460" name="Picture 5" descr="clothing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>
            <a:fillRect/>
          </a:stretch>
        </p:blipFill>
        <p:spPr bwMode="auto">
          <a:xfrm>
            <a:off x="4383088" y="1622425"/>
            <a:ext cx="453548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Civilian Conservation Corp (CCC)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771900" cy="4610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 smtClean="0">
                <a:solidFill>
                  <a:srgbClr val="FFFF00"/>
                </a:solidFill>
              </a:rPr>
              <a:t>Purpose:</a:t>
            </a:r>
            <a:r>
              <a:rPr lang="en-US" altLang="en-US" sz="2800" dirty="0" smtClean="0">
                <a:solidFill>
                  <a:srgbClr val="FFFF00"/>
                </a:solidFill>
              </a:rPr>
              <a:t> relief 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Gave outdoor work to unemployed men </a:t>
            </a:r>
            <a:r>
              <a:rPr lang="en-US" altLang="en-US" sz="2800" dirty="0" smtClean="0"/>
              <a:t>between the ages of 17 and 29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They received $30 per month, but $22 went back to the family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0484" name="Picture 6" descr="yellowoc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/>
          <a:stretch>
            <a:fillRect/>
          </a:stretch>
        </p:blipFill>
        <p:spPr bwMode="auto">
          <a:xfrm>
            <a:off x="4876800" y="1342718"/>
            <a:ext cx="39862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506413"/>
            <a:ext cx="7772400" cy="690562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FFFF00"/>
                </a:solidFill>
              </a:rPr>
              <a:t>Second New Deal (1934-1941)</a:t>
            </a:r>
            <a:br>
              <a:rPr lang="en-US" altLang="en-US" smtClean="0">
                <a:solidFill>
                  <a:srgbClr val="FFFF00"/>
                </a:solidFill>
              </a:rPr>
            </a:b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6375" y="1144588"/>
            <a:ext cx="4454525" cy="533241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u="sng" dirty="0" smtClean="0">
                <a:solidFill>
                  <a:srgbClr val="FFFF00"/>
                </a:solidFill>
              </a:rPr>
              <a:t>Emphasis: </a:t>
            </a:r>
            <a:r>
              <a:rPr lang="en-US" altLang="en-US" sz="2800" dirty="0" smtClean="0">
                <a:solidFill>
                  <a:srgbClr val="FFFF00"/>
                </a:solidFill>
              </a:rPr>
              <a:t>reform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Political Position: </a:t>
            </a:r>
            <a:r>
              <a:rPr lang="en-US" altLang="en-US" sz="2800" dirty="0" smtClean="0">
                <a:solidFill>
                  <a:srgbClr val="FFFF00"/>
                </a:solidFill>
              </a:rPr>
              <a:t>liberal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Primary aim: </a:t>
            </a:r>
            <a:r>
              <a:rPr lang="en-US" altLang="en-US" sz="2800" dirty="0" smtClean="0">
                <a:solidFill>
                  <a:srgbClr val="FFFF00"/>
                </a:solidFill>
              </a:rPr>
              <a:t>permanent reform </a:t>
            </a:r>
          </a:p>
          <a:p>
            <a:endParaRPr lang="en-US" altLang="en-US" sz="2800" u="sng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Philosophy:</a:t>
            </a:r>
            <a:r>
              <a:rPr lang="en-US" altLang="en-US" sz="2800" dirty="0" smtClean="0">
                <a:solidFill>
                  <a:srgbClr val="FFFF00"/>
                </a:solidFill>
              </a:rPr>
              <a:t> international economic cooperation and economic abundance</a:t>
            </a:r>
          </a:p>
          <a:p>
            <a:endParaRPr lang="en-US" altLang="en-US" sz="2800" u="sng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Objectives: </a:t>
            </a:r>
            <a:r>
              <a:rPr lang="en-US" altLang="en-US" sz="2800" dirty="0" smtClean="0">
                <a:solidFill>
                  <a:srgbClr val="FFFF00"/>
                </a:solidFill>
              </a:rPr>
              <a:t>increased purchasing power and social security for public</a:t>
            </a:r>
          </a:p>
          <a:p>
            <a:endParaRPr lang="en-US" altLang="en-US" sz="2800" u="sng" dirty="0" smtClean="0">
              <a:solidFill>
                <a:srgbClr val="FFFF00"/>
              </a:solidFill>
            </a:endParaRPr>
          </a:p>
          <a:p>
            <a:r>
              <a:rPr lang="en-US" altLang="en-US" sz="2800" u="sng" dirty="0" smtClean="0">
                <a:solidFill>
                  <a:srgbClr val="FFFF00"/>
                </a:solidFill>
              </a:rPr>
              <a:t>Beneficiaries:</a:t>
            </a:r>
            <a:r>
              <a:rPr lang="en-US" altLang="en-US" sz="2800" dirty="0" smtClean="0">
                <a:solidFill>
                  <a:srgbClr val="FFFF00"/>
                </a:solidFill>
              </a:rPr>
              <a:t> small farmers and labor</a:t>
            </a:r>
          </a:p>
          <a:p>
            <a:endParaRPr lang="en-US" altLang="en-US" sz="2800" dirty="0" smtClean="0"/>
          </a:p>
        </p:txBody>
      </p:sp>
      <p:pic>
        <p:nvPicPr>
          <p:cNvPr id="21508" name="Picture 4" descr="http://riverdaughter.files.wordpress.com/2009/02/socialsecurityactf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287463"/>
            <a:ext cx="42878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7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1200" y="249238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Social Security Act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555750"/>
            <a:ext cx="3835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u="sng" dirty="0" smtClean="0">
                <a:solidFill>
                  <a:srgbClr val="FFFF00"/>
                </a:solidFill>
              </a:rPr>
              <a:t>Purpose:</a:t>
            </a:r>
            <a:r>
              <a:rPr lang="en-US" altLang="en-US" dirty="0" smtClean="0">
                <a:solidFill>
                  <a:srgbClr val="FFFF00"/>
                </a:solidFill>
              </a:rPr>
              <a:t> reform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Gave money to states for aid to dependent children</a:t>
            </a:r>
            <a:r>
              <a:rPr lang="en-US" altLang="en-US" dirty="0" smtClean="0"/>
              <a:t>, established unemployment insurance through payroll deduction, set up old-age pensions for retirees.</a:t>
            </a:r>
          </a:p>
          <a:p>
            <a:endParaRPr lang="en-US" altLang="en-US" dirty="0" smtClean="0"/>
          </a:p>
        </p:txBody>
      </p:sp>
      <p:pic>
        <p:nvPicPr>
          <p:cNvPr id="22532" name="Picture 2" descr="http://www.ssa.gov/history/pics/idama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5750"/>
            <a:ext cx="44180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National Labor Relations Act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0350" y="1439863"/>
            <a:ext cx="3873500" cy="45100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 smtClean="0">
                <a:solidFill>
                  <a:srgbClr val="FFFF00"/>
                </a:solidFill>
              </a:rPr>
              <a:t>Purpose:</a:t>
            </a:r>
            <a:r>
              <a:rPr lang="en-US" altLang="en-US" dirty="0" smtClean="0">
                <a:solidFill>
                  <a:srgbClr val="FFFF00"/>
                </a:solidFill>
              </a:rPr>
              <a:t> reform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Put restraints on employers and set up a National Labor Relations Board </a:t>
            </a:r>
            <a:r>
              <a:rPr lang="en-US" altLang="en-US" dirty="0" smtClean="0"/>
              <a:t>to protect the rights of organized labor to bargain collectively with employers.</a:t>
            </a:r>
          </a:p>
        </p:txBody>
      </p:sp>
      <p:pic>
        <p:nvPicPr>
          <p:cNvPr id="23556" name="Picture 2" descr="http://cache.gettyimages.com/xc/3109224.jpg?v=1&amp;c=ViewImages&amp;k=2&amp;d=45BAE66225B176A18015C034720A6662A55A1E4F32AD3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5"/>
          <a:stretch>
            <a:fillRect/>
          </a:stretch>
        </p:blipFill>
        <p:spPr bwMode="auto">
          <a:xfrm>
            <a:off x="4187825" y="1674813"/>
            <a:ext cx="48021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3988" y="228600"/>
            <a:ext cx="8990012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Second Agricultural Adjustment Act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0038" y="1787525"/>
            <a:ext cx="378301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 smtClean="0">
                <a:solidFill>
                  <a:srgbClr val="FFFF00"/>
                </a:solidFill>
              </a:rPr>
              <a:t>Purpose: </a:t>
            </a:r>
            <a:r>
              <a:rPr lang="en-US" altLang="en-US" dirty="0" smtClean="0">
                <a:solidFill>
                  <a:srgbClr val="FFFF00"/>
                </a:solidFill>
              </a:rPr>
              <a:t>recovery for agriculture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/>
              <a:t>Paid farmers for conservation practices, but only if they </a:t>
            </a:r>
            <a:r>
              <a:rPr lang="en-US" altLang="en-US" dirty="0" smtClean="0">
                <a:solidFill>
                  <a:srgbClr val="FFFF00"/>
                </a:solidFill>
              </a:rPr>
              <a:t>restricted production of staple crops.</a:t>
            </a:r>
          </a:p>
          <a:p>
            <a:endParaRPr lang="en-US" altLang="en-US" dirty="0" smtClean="0"/>
          </a:p>
        </p:txBody>
      </p:sp>
      <p:pic>
        <p:nvPicPr>
          <p:cNvPr id="24580" name="Picture 2" descr="http://stfm.astate.edu/images/75-blythe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943100"/>
            <a:ext cx="4741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U.S. Housing Authority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28625" y="1878013"/>
            <a:ext cx="4002088" cy="4114800"/>
          </a:xfrm>
        </p:spPr>
        <p:txBody>
          <a:bodyPr>
            <a:normAutofit/>
          </a:bodyPr>
          <a:lstStyle/>
          <a:p>
            <a:r>
              <a:rPr lang="en-US" altLang="en-US" sz="2800" u="sng" dirty="0" smtClean="0">
                <a:solidFill>
                  <a:srgbClr val="FFFF00"/>
                </a:solidFill>
              </a:rPr>
              <a:t>Purpose: </a:t>
            </a:r>
            <a:r>
              <a:rPr lang="en-US" altLang="en-US" sz="2800" dirty="0" smtClean="0">
                <a:solidFill>
                  <a:srgbClr val="FFFF00"/>
                </a:solidFill>
              </a:rPr>
              <a:t>recovery and reform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Used federal funds to tear down slums and construct better housing.</a:t>
            </a:r>
          </a:p>
          <a:p>
            <a:endParaRPr lang="en-US" altLang="en-US" sz="2800" dirty="0" smtClean="0"/>
          </a:p>
        </p:txBody>
      </p:sp>
      <p:pic>
        <p:nvPicPr>
          <p:cNvPr id="25604" name="Picture 4" descr="Slum_camden_1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114550"/>
            <a:ext cx="4416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8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3588" y="261938"/>
            <a:ext cx="7772400" cy="1143000"/>
          </a:xfrm>
        </p:spPr>
        <p:txBody>
          <a:bodyPr/>
          <a:lstStyle/>
          <a:p>
            <a:r>
              <a:rPr lang="en-US" altLang="en-US" b="1" dirty="0" smtClean="0"/>
              <a:t>The New Deal on Trial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By 1935, political disunity was evident. There were critics on the right and the left.</a:t>
            </a:r>
          </a:p>
          <a:p>
            <a:endParaRPr lang="en-US" altLang="en-US" dirty="0" smtClean="0"/>
          </a:p>
        </p:txBody>
      </p:sp>
      <p:pic>
        <p:nvPicPr>
          <p:cNvPr id="26628" name="Picture 2" descr="Freedom On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032000"/>
            <a:ext cx="33337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3825" y="3670300"/>
            <a:ext cx="1119188" cy="1323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NEW DEAL</a:t>
            </a:r>
          </a:p>
        </p:txBody>
      </p:sp>
    </p:spTree>
    <p:extLst>
      <p:ext uri="{BB962C8B-B14F-4D97-AF65-F5344CB8AC3E}">
        <p14:creationId xmlns:p14="http://schemas.microsoft.com/office/powerpoint/2010/main" val="26120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2225"/>
            <a:ext cx="9350375" cy="1143000"/>
          </a:xfrm>
        </p:spPr>
        <p:txBody>
          <a:bodyPr/>
          <a:lstStyle/>
          <a:p>
            <a:r>
              <a:rPr lang="en-US" altLang="en-US" dirty="0" smtClean="0"/>
              <a:t>Criticisms of Conservative Opponents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6863" y="1095375"/>
            <a:ext cx="8615362" cy="548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Conservative opponents said the New Deal went too far: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It was socialism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  <a:r>
              <a:rPr lang="en-US" altLang="en-US" dirty="0" smtClean="0"/>
              <a:t>(killed individualism)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It added to the national debt </a:t>
            </a:r>
            <a:r>
              <a:rPr lang="en-US" altLang="en-US" dirty="0" smtClean="0"/>
              <a:t>($35 billion)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It wasted money on relief and encouraged idleness</a:t>
            </a:r>
          </a:p>
          <a:p>
            <a:pPr lvl="1"/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It violated the constitution &amp; states rights</a:t>
            </a:r>
          </a:p>
          <a:p>
            <a:pPr lvl="1"/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It increased the power of the Presidency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</a:p>
          <a:p>
            <a:pPr lvl="2"/>
            <a:r>
              <a:rPr lang="en-US" altLang="en-US" dirty="0" smtClean="0"/>
              <a:t>(FDR was reaching </a:t>
            </a:r>
            <a:br>
              <a:rPr lang="en-US" altLang="en-US" dirty="0" smtClean="0"/>
            </a:br>
            <a:r>
              <a:rPr lang="en-US" altLang="en-US" dirty="0" smtClean="0"/>
              <a:t>toward dictatorship, Congress a</a:t>
            </a:r>
            <a:br>
              <a:rPr lang="en-US" altLang="en-US" dirty="0" smtClean="0"/>
            </a:br>
            <a:r>
              <a:rPr lang="en-US" altLang="en-US" dirty="0" smtClean="0"/>
              <a:t>rubber stamp, independence</a:t>
            </a:r>
            <a:br>
              <a:rPr lang="en-US" altLang="en-US" dirty="0" smtClean="0"/>
            </a:br>
            <a:r>
              <a:rPr lang="en-US" altLang="en-US" dirty="0" smtClean="0"/>
              <a:t>of judiciary threatened, </a:t>
            </a:r>
            <a:br>
              <a:rPr lang="en-US" altLang="en-US" dirty="0" smtClean="0"/>
            </a:br>
            <a:r>
              <a:rPr lang="en-US" altLang="en-US" dirty="0" smtClean="0"/>
              <a:t>separation of powers shattered)</a:t>
            </a:r>
          </a:p>
        </p:txBody>
      </p:sp>
      <p:pic>
        <p:nvPicPr>
          <p:cNvPr id="27652" name="Picture 4" descr="http://fratres.files.wordpress.com/2008/11/social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7" y="3822700"/>
            <a:ext cx="25257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Anti-New Deal Organization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23900" y="1543050"/>
            <a:ext cx="4041775" cy="4114800"/>
          </a:xfrm>
        </p:spPr>
        <p:txBody>
          <a:bodyPr/>
          <a:lstStyle/>
          <a:p>
            <a:pPr marL="342900" lvl="1" indent="-342900"/>
            <a:r>
              <a:rPr lang="en-US" altLang="en-US" dirty="0" smtClean="0"/>
              <a:t>Conservative opponents to the New Deal had an organization called the </a:t>
            </a:r>
            <a:r>
              <a:rPr lang="en-US" altLang="en-US" dirty="0" smtClean="0">
                <a:solidFill>
                  <a:srgbClr val="FFFF00"/>
                </a:solidFill>
              </a:rPr>
              <a:t>American Liberty League. </a:t>
            </a:r>
            <a:r>
              <a:rPr lang="en-US" altLang="en-US" dirty="0" smtClean="0"/>
              <a:t>They had money but were small in numbers, so FDR was not worried.</a:t>
            </a:r>
          </a:p>
          <a:p>
            <a:endParaRPr lang="en-US" altLang="en-US" sz="3600" dirty="0" smtClean="0"/>
          </a:p>
        </p:txBody>
      </p:sp>
      <p:pic>
        <p:nvPicPr>
          <p:cNvPr id="28676" name="Picture 2" descr="http://www.hsd.org/MuseumExhibits/Schoonover_06/Schoon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8419" r="41357" b="22871"/>
          <a:stretch>
            <a:fillRect/>
          </a:stretch>
        </p:blipFill>
        <p:spPr bwMode="auto">
          <a:xfrm>
            <a:off x="5118100" y="1674813"/>
            <a:ext cx="33194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Stock Market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 bought stocks on margins</a:t>
            </a:r>
          </a:p>
          <a:p>
            <a:pPr lvl="1"/>
            <a:r>
              <a:rPr lang="en-US" dirty="0" smtClean="0"/>
              <a:t>If a stock is $100 you can pay $10 now and the rest later when the stock rose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Stocks fall</a:t>
            </a:r>
          </a:p>
          <a:p>
            <a:pPr lvl="1"/>
            <a:r>
              <a:rPr lang="en-US" dirty="0" smtClean="0"/>
              <a:t>Now the Person has less than $100 and no money to pay it back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50520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323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11200" y="223838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Criticisms of Radical Opponents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703763" y="1646238"/>
            <a:ext cx="4054475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Radical opponents said the New Deal did not go far enough. 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They were demagogues (rabble-rousers) and had popular followings, so FDR was concerned.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29700" name="Picture 2" descr="http://www.smh.com.au/ffximage/2008/12/16/webster_narrowweb__300x359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0838"/>
            <a:ext cx="40925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Senator Huey Long (LA)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3988" y="1146175"/>
            <a:ext cx="4830762" cy="4768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Senator Huey Long said New Deal relief measures were mere crumbs and advocated  a share the wealth plan </a:t>
            </a:r>
          </a:p>
          <a:p>
            <a:pPr lvl="1"/>
            <a:r>
              <a:rPr lang="en-US" altLang="en-US" dirty="0" smtClean="0"/>
              <a:t>(i.e., a guaranteed annual income of at least $5,000 for every American, financed by confiscating wealth of people who made over $5 million per year).</a:t>
            </a:r>
          </a:p>
          <a:p>
            <a:endParaRPr lang="en-US" altLang="en-US" dirty="0" smtClean="0"/>
          </a:p>
        </p:txBody>
      </p:sp>
      <p:pic>
        <p:nvPicPr>
          <p:cNvPr id="30724" name="Picture 2" descr="http://3.bp.blogspot.com/_-Of4sYKZBGI/R_uK_Bud0II/AAAAAAAAAQg/XtnMFqVw4TE/s320/huey_long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350963"/>
            <a:ext cx="39433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Father Charles E. Coughlin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7039" y="1252231"/>
            <a:ext cx="4972050" cy="55006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Father Charles Coughlin was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800" dirty="0" smtClean="0">
                <a:solidFill>
                  <a:srgbClr val="FFFF00"/>
                </a:solidFill>
              </a:rPr>
              <a:t> a rabble-rousing radio priest from Detroit.</a:t>
            </a:r>
            <a:r>
              <a:rPr lang="en-US" altLang="en-US" sz="2800" dirty="0" smtClean="0"/>
              <a:t> </a:t>
            </a:r>
          </a:p>
          <a:p>
            <a:endParaRPr lang="en-US" altLang="en-US" sz="2800" dirty="0" smtClean="0"/>
          </a:p>
          <a:p>
            <a:pPr lvl="1"/>
            <a:r>
              <a:rPr lang="en-US" altLang="en-US" sz="2400" dirty="0" smtClean="0"/>
              <a:t>His  broadcasts were called the “Golden Hour of the Little Flower.” 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He claimed there </a:t>
            </a:r>
            <a:r>
              <a:rPr lang="en-US" altLang="en-US" sz="2400" dirty="0" smtClean="0">
                <a:solidFill>
                  <a:srgbClr val="FFFF00"/>
                </a:solidFill>
              </a:rPr>
              <a:t>was an international bankers conspiracy</a:t>
            </a:r>
            <a:r>
              <a:rPr lang="en-US" altLang="en-US" sz="2400" dirty="0" smtClean="0">
                <a:solidFill>
                  <a:srgbClr val="FFC000"/>
                </a:solidFill>
              </a:rPr>
              <a:t> </a:t>
            </a:r>
            <a:r>
              <a:rPr lang="en-US" altLang="en-US" sz="2400" dirty="0" smtClean="0"/>
              <a:t>and Jews were responsible. 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He </a:t>
            </a:r>
            <a:r>
              <a:rPr lang="en-US" altLang="en-US" sz="2400" dirty="0" smtClean="0">
                <a:solidFill>
                  <a:srgbClr val="FFFF00"/>
                </a:solidFill>
              </a:rPr>
              <a:t>advocated nationalization of banking and currency </a:t>
            </a:r>
            <a:r>
              <a:rPr lang="en-US" altLang="en-US" sz="2400" dirty="0" smtClean="0"/>
              <a:t>and national resources and demanded a </a:t>
            </a:r>
            <a:r>
              <a:rPr lang="en-US" altLang="en-US" sz="2400" dirty="0" smtClean="0">
                <a:solidFill>
                  <a:srgbClr val="FFFF00"/>
                </a:solidFill>
              </a:rPr>
              <a:t>“living wage.”</a:t>
            </a:r>
          </a:p>
        </p:txBody>
      </p:sp>
      <p:pic>
        <p:nvPicPr>
          <p:cNvPr id="31748" name="Picture 4" descr="charles_coughli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262063"/>
            <a:ext cx="4011612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55563"/>
            <a:ext cx="7772400" cy="1143000"/>
          </a:xfrm>
        </p:spPr>
        <p:txBody>
          <a:bodyPr/>
          <a:lstStyle/>
          <a:p>
            <a:r>
              <a:rPr lang="en-US" altLang="en-US" smtClean="0"/>
              <a:t>Dr. Francis E. Townsend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80936" y="1460499"/>
            <a:ext cx="4624388" cy="50704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Dr. Francis E. Townsend </a:t>
            </a:r>
            <a:r>
              <a:rPr lang="en-US" altLang="en-US" sz="2800" dirty="0" smtClean="0"/>
              <a:t>was an elderly physician from CA. </a:t>
            </a:r>
          </a:p>
          <a:p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He had a plan for the federal government to pay $200 per month to unemployed people over 60</a:t>
            </a:r>
            <a:r>
              <a:rPr lang="en-US" altLang="en-US" sz="2800" dirty="0" smtClean="0"/>
              <a:t>. </a:t>
            </a:r>
          </a:p>
          <a:p>
            <a:endParaRPr lang="en-US" altLang="en-US" sz="2800" dirty="0"/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The program would be financed by a 2% national sales tax </a:t>
            </a:r>
            <a:r>
              <a:rPr lang="en-US" altLang="en-US" sz="2800" dirty="0" smtClean="0"/>
              <a:t>and each pensioner would be required to spend the money in 30 days. This would stimulate the economy.</a:t>
            </a:r>
          </a:p>
          <a:p>
            <a:endParaRPr lang="en-US" altLang="en-US" sz="2800" dirty="0" smtClean="0"/>
          </a:p>
        </p:txBody>
      </p:sp>
      <p:pic>
        <p:nvPicPr>
          <p:cNvPr id="32772" name="Picture 5" descr="townse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579" r="7755" b="12245"/>
          <a:stretch>
            <a:fillRect/>
          </a:stretch>
        </p:blipFill>
        <p:spPr bwMode="auto">
          <a:xfrm>
            <a:off x="4932363" y="1236663"/>
            <a:ext cx="373538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/>
          <a:lstStyle/>
          <a:p>
            <a:r>
              <a:rPr lang="en-US" altLang="en-US" b="1" dirty="0" smtClean="0"/>
              <a:t>Moderate Legislation 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0488" y="1055688"/>
            <a:ext cx="8912225" cy="5486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FDR sponsored moderate legislation to silence radical opposition:</a:t>
            </a:r>
          </a:p>
          <a:p>
            <a:endParaRPr lang="en-US" altLang="en-US" sz="2800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Revenue Act of 1935 – Response to Huey Long</a:t>
            </a:r>
            <a:r>
              <a:rPr lang="en-US" altLang="en-US" dirty="0" smtClean="0"/>
              <a:t>. Increased taxes on large incomes and corporations.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Banking Act of 1935 </a:t>
            </a:r>
            <a:r>
              <a:rPr lang="en-US" altLang="en-US" dirty="0" smtClean="0"/>
              <a:t>– </a:t>
            </a:r>
            <a:r>
              <a:rPr lang="en-US" altLang="en-US" dirty="0" smtClean="0">
                <a:solidFill>
                  <a:srgbClr val="FFFF00"/>
                </a:solidFill>
              </a:rPr>
              <a:t>Response to Coughlin</a:t>
            </a:r>
            <a:r>
              <a:rPr lang="en-US" altLang="en-US" dirty="0" smtClean="0"/>
              <a:t>. Extended federal control over private banking practices.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Social Security Act of 1935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Response to Townsend</a:t>
            </a:r>
            <a:r>
              <a:rPr lang="en-US" altLang="en-US" dirty="0" smtClean="0"/>
              <a:t>. </a:t>
            </a:r>
            <a:br>
              <a:rPr lang="en-US" altLang="en-US" dirty="0" smtClean="0"/>
            </a:br>
            <a:r>
              <a:rPr lang="en-US" altLang="en-US" dirty="0" smtClean="0"/>
              <a:t>Included provisions for                                                     unemployables (dependent                                                               children, the disabled, blind),                                      unemployment insurance, and                                                              old-age pensions.</a:t>
            </a:r>
          </a:p>
        </p:txBody>
      </p:sp>
      <p:pic>
        <p:nvPicPr>
          <p:cNvPr id="33796" name="Picture 9" descr="59a59c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75" y="4191000"/>
            <a:ext cx="396696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0400" y="249238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The Election of 1936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508793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dirty="0" smtClean="0"/>
              <a:t>The Election of 1936:</a:t>
            </a:r>
          </a:p>
          <a:p>
            <a:endParaRPr lang="en-US" altLang="en-US" sz="3000" dirty="0" smtClean="0"/>
          </a:p>
          <a:p>
            <a:pPr lvl="1"/>
            <a:r>
              <a:rPr lang="en-US" altLang="en-US" sz="3000" dirty="0" smtClean="0"/>
              <a:t>Made the </a:t>
            </a:r>
            <a:r>
              <a:rPr lang="en-US" altLang="en-US" sz="3000" dirty="0" smtClean="0">
                <a:solidFill>
                  <a:srgbClr val="FFFF00"/>
                </a:solidFill>
              </a:rPr>
              <a:t>Democratic party the majority party</a:t>
            </a:r>
          </a:p>
          <a:p>
            <a:pPr lvl="1"/>
            <a:endParaRPr lang="en-US" altLang="en-US" sz="30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3000" dirty="0" smtClean="0">
                <a:solidFill>
                  <a:srgbClr val="FFFF00"/>
                </a:solidFill>
              </a:rPr>
              <a:t>Created a new Democratic coalition </a:t>
            </a:r>
            <a:r>
              <a:rPr lang="en-US" altLang="en-US" sz="3000" dirty="0" smtClean="0"/>
              <a:t>composed of both traditional elements and new elements</a:t>
            </a:r>
          </a:p>
          <a:p>
            <a:pPr lvl="1"/>
            <a:endParaRPr lang="en-US" altLang="en-US" sz="3000" dirty="0" smtClean="0"/>
          </a:p>
          <a:p>
            <a:pPr lvl="1"/>
            <a:r>
              <a:rPr lang="en-US" altLang="en-US" sz="3000" dirty="0" smtClean="0"/>
              <a:t>Showed that the </a:t>
            </a:r>
            <a:r>
              <a:rPr lang="en-US" altLang="en-US" sz="3000" dirty="0" smtClean="0">
                <a:solidFill>
                  <a:srgbClr val="FFFF00"/>
                </a:solidFill>
              </a:rPr>
              <a:t>American people rejected radical solutions</a:t>
            </a:r>
            <a:r>
              <a:rPr lang="en-US" altLang="en-US" sz="3000" dirty="0" smtClean="0"/>
              <a:t> to depression</a:t>
            </a:r>
            <a:br>
              <a:rPr lang="en-US" altLang="en-US" sz="3000" dirty="0" smtClean="0"/>
            </a:br>
            <a:endParaRPr lang="en-US" altLang="en-US" sz="3000" dirty="0" smtClean="0"/>
          </a:p>
          <a:p>
            <a:endParaRPr lang="en-US" altLang="en-US" sz="3000" dirty="0" smtClean="0"/>
          </a:p>
        </p:txBody>
      </p:sp>
      <p:pic>
        <p:nvPicPr>
          <p:cNvPr id="34820" name="Picture 2" descr="http://www.authentichistory.com/1930s/fdr/rall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377950"/>
            <a:ext cx="396398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istorycentral.com/elections/1936Pre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4963" y="1055688"/>
          <a:ext cx="8589962" cy="5437186"/>
        </p:xfrm>
        <a:graphic>
          <a:graphicData uri="http://schemas.openxmlformats.org/drawingml/2006/table">
            <a:tbl>
              <a:tblPr/>
              <a:tblGrid>
                <a:gridCol w="2794636"/>
                <a:gridCol w="2021925"/>
                <a:gridCol w="2189345"/>
                <a:gridCol w="1584056"/>
              </a:tblGrid>
              <a:tr h="1268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C000"/>
                          </a:solidFill>
                          <a:latin typeface="Times New Roman"/>
                        </a:rPr>
                        <a:t>Candidate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FFC000"/>
                          </a:solidFill>
                          <a:latin typeface="Times New Roman"/>
                        </a:rPr>
                        <a:t>Party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% Popular</a:t>
                      </a:r>
                      <a:b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Vote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Electoral Votes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FDR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Democratic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60.3%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523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Alfred E. Landon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Republican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36.56%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2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William Lemke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Radical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1.93%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53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Norman Thomas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Socialist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0.41%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280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2.21 in 1932)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53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</a:rPr>
                        <a:t>Earl Browder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Communist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0.17 (0.25 in 1932)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6903" name="Title 5"/>
          <p:cNvSpPr>
            <a:spLocks noGrp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The Election of 1936</a:t>
            </a:r>
          </a:p>
        </p:txBody>
      </p:sp>
    </p:spTree>
    <p:extLst>
      <p:ext uri="{BB962C8B-B14F-4D97-AF65-F5344CB8AC3E}">
        <p14:creationId xmlns:p14="http://schemas.microsoft.com/office/powerpoint/2010/main" val="3522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47700" y="-90488"/>
            <a:ext cx="7772400" cy="1143001"/>
          </a:xfrm>
        </p:spPr>
        <p:txBody>
          <a:bodyPr/>
          <a:lstStyle/>
          <a:p>
            <a:r>
              <a:rPr lang="en-US" altLang="en-US" smtClean="0"/>
              <a:t>The Roosevelt Coalition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107205"/>
            <a:ext cx="5138738" cy="50260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While Republicans were still relying on their traditional base of political support (big business, big farmers, and conservatives) 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smtClean="0"/>
              <a:t>Democrats broadened their constituency by appealing to small farmers in the Midwest, urban political bosses, ethnic blue collar workers, Jews, intellectuals, and African Americans. </a:t>
            </a:r>
          </a:p>
        </p:txBody>
      </p:sp>
      <p:pic>
        <p:nvPicPr>
          <p:cNvPr id="37892" name="Picture 11" descr="04443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109663"/>
            <a:ext cx="3654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8875"/>
          </a:xfrm>
        </p:spPr>
        <p:txBody>
          <a:bodyPr/>
          <a:lstStyle/>
          <a:p>
            <a:r>
              <a:rPr lang="en-US" altLang="en-US" sz="4000" smtClean="0"/>
              <a:t>Protection of New Deal Accomplishments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1155649"/>
            <a:ext cx="5783263" cy="507841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Steps FDR took to protect New Deal accomplishments (both failed):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u="sng" dirty="0" smtClean="0">
                <a:solidFill>
                  <a:srgbClr val="FFFF00"/>
                </a:solidFill>
              </a:rPr>
              <a:t>Court-Packing Plan </a:t>
            </a:r>
            <a:r>
              <a:rPr lang="en-US" altLang="en-US" dirty="0" smtClean="0">
                <a:solidFill>
                  <a:srgbClr val="FFFF00"/>
                </a:solidFill>
              </a:rPr>
              <a:t>(proposed increasing Supreme Court from 9 to 15 members, caused in revolt in Dem. Party)</a:t>
            </a:r>
          </a:p>
          <a:p>
            <a:pPr lvl="1"/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Purge of the Democratic Party in the Election of 1938 </a:t>
            </a:r>
            <a:r>
              <a:rPr lang="en-US" altLang="en-US" dirty="0" smtClean="0"/>
              <a:t>(came out strongly in favor of liberal Dem. Candidates,  evidence that he interfered in a state campaign, Republicans gained strength in both houses of Congress)</a:t>
            </a:r>
          </a:p>
          <a:p>
            <a:endParaRPr lang="en-US" altLang="en-US" sz="2800" dirty="0" smtClean="0"/>
          </a:p>
        </p:txBody>
      </p:sp>
      <p:pic>
        <p:nvPicPr>
          <p:cNvPr id="38916" name="Picture 2" descr="http://www.laphamsquarterly.org/photos/court_packing_f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182688"/>
            <a:ext cx="33877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With people panicking about their money investors tried to sell their stocks</a:t>
            </a:r>
          </a:p>
          <a:p>
            <a:pPr lvl="1"/>
            <a:r>
              <a:rPr lang="en-US" dirty="0" smtClean="0"/>
              <a:t>This leads to huge decline in stocks</a:t>
            </a:r>
          </a:p>
          <a:p>
            <a:pPr lvl="1"/>
            <a:r>
              <a:rPr lang="en-US" dirty="0" smtClean="0"/>
              <a:t>Stocks were worthless now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People who bought on “margins” now could not pay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Investors were average people that were now broke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55" y="1371600"/>
            <a:ext cx="30480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24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400" y="261938"/>
            <a:ext cx="9144000" cy="1143000"/>
          </a:xfrm>
        </p:spPr>
        <p:txBody>
          <a:bodyPr/>
          <a:lstStyle/>
          <a:p>
            <a:r>
              <a:rPr lang="en-US" altLang="en-US" sz="4300" dirty="0" smtClean="0">
                <a:solidFill>
                  <a:srgbClr val="FFFF00"/>
                </a:solidFill>
              </a:rPr>
              <a:t>Decline of New Deal Reform after 1937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38150" y="1455738"/>
            <a:ext cx="8486775" cy="49752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/>
              <a:t>Reasons for decline of New Deal reform after 1937:</a:t>
            </a:r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Court-packing plan made Congress irritable.</a:t>
            </a:r>
          </a:p>
          <a:p>
            <a:pPr lvl="1"/>
            <a:endParaRPr lang="en-US" alt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Recession of 1937-38 weakened confidence in New Deal measures. </a:t>
            </a:r>
            <a:r>
              <a:rPr lang="en-US" altLang="en-US" sz="2400" dirty="0" smtClean="0"/>
              <a:t>Republicans gained strength in both houses.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Attempted purge of Democratic party failed.</a:t>
            </a:r>
          </a:p>
          <a:p>
            <a:pPr lvl="1"/>
            <a:endParaRPr lang="en-US" alt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Conservative Democrats were elected to office. </a:t>
            </a:r>
            <a:r>
              <a:rPr lang="en-US" altLang="en-US" sz="2400" dirty="0" smtClean="0"/>
              <a:t>Resentful of attempted party purge, they joined ranks with Republicans to block New Deal legislation.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Increasing focus on foreign affairs.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20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696913" y="234632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cap="none" smtClean="0"/>
              <a:t>The Significance of </a:t>
            </a:r>
            <a:br>
              <a:rPr lang="en-US" altLang="en-US" sz="5400" cap="none" smtClean="0"/>
            </a:br>
            <a:r>
              <a:rPr lang="en-US" altLang="en-US" sz="5400" cap="none" smtClean="0"/>
              <a:t>the New Deal</a:t>
            </a:r>
          </a:p>
        </p:txBody>
      </p:sp>
    </p:spTree>
    <p:extLst>
      <p:ext uri="{BB962C8B-B14F-4D97-AF65-F5344CB8AC3E}">
        <p14:creationId xmlns:p14="http://schemas.microsoft.com/office/powerpoint/2010/main" val="15323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Physical Rehabilitation of Country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4963" y="1543050"/>
            <a:ext cx="4906962" cy="51625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Attacked soil erosion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Built dams and planted trees to prevent floods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Reclaimed the grasslands of the Great Plains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Developed water power resources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Encouraged regional reconstruction projects </a:t>
            </a:r>
            <a:r>
              <a:rPr lang="en-US" altLang="en-US" sz="2800" dirty="0" smtClean="0"/>
              <a:t>like the TVA and Columbia River project</a:t>
            </a:r>
          </a:p>
          <a:p>
            <a:endParaRPr lang="en-US" altLang="en-US" sz="2800" dirty="0" smtClean="0"/>
          </a:p>
        </p:txBody>
      </p:sp>
      <p:pic>
        <p:nvPicPr>
          <p:cNvPr id="41988" name="Picture 4" descr="http://www.waterencyclopedia.com/images/wsci_01_img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751013"/>
            <a:ext cx="3670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36600" y="30163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Human Rehabilitation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1289" y="1300162"/>
            <a:ext cx="4430712" cy="5216525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solidFill>
                  <a:srgbClr val="FFFF00"/>
                </a:solidFill>
              </a:rPr>
              <a:t>Established the principle that government has responsibility for the health, welfare, and security, as well as the protection and education of its citizens</a:t>
            </a:r>
          </a:p>
          <a:p>
            <a:endParaRPr lang="en-US" altLang="en-US" sz="2400" dirty="0" smtClean="0">
              <a:solidFill>
                <a:srgbClr val="FFFF00"/>
              </a:solidFill>
            </a:endParaRP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Embraced social security, public health, housing</a:t>
            </a:r>
          </a:p>
          <a:p>
            <a:endParaRPr lang="en-US" altLang="en-US" sz="2400" dirty="0" smtClean="0">
              <a:solidFill>
                <a:srgbClr val="FFFF00"/>
              </a:solidFill>
            </a:endParaRP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Entered the domain of agriculture and labor</a:t>
            </a:r>
          </a:p>
        </p:txBody>
      </p:sp>
    </p:spTree>
    <p:extLst>
      <p:ext uri="{BB962C8B-B14F-4D97-AF65-F5344CB8AC3E}">
        <p14:creationId xmlns:p14="http://schemas.microsoft.com/office/powerpoint/2010/main" val="3684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249238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Revitalization of Politics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73038" y="1646238"/>
            <a:ext cx="4505325" cy="4114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Strengthened executive branch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Reasserted presidential leadership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Revitalized political party </a:t>
            </a:r>
            <a:r>
              <a:rPr lang="en-US" altLang="en-US" dirty="0" smtClean="0"/>
              <a:t>as a vehicle for the popular will and as an instrument for effective action.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5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98500" y="19685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Extension of Democracy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5450" y="1327150"/>
            <a:ext cx="4287838" cy="476885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Redefined the concept of democracy </a:t>
            </a:r>
            <a:r>
              <a:rPr lang="en-US" altLang="en-US" smtClean="0"/>
              <a:t>so that it included not only </a:t>
            </a:r>
            <a:r>
              <a:rPr lang="en-US" altLang="en-US" smtClean="0">
                <a:solidFill>
                  <a:srgbClr val="FFFF00"/>
                </a:solidFill>
              </a:rPr>
              <a:t>political rights but economic security and social justice </a:t>
            </a:r>
            <a:r>
              <a:rPr lang="en-US" altLang="en-US" smtClean="0"/>
              <a:t>as well.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77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2065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Maintenance of a Democratic System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36663"/>
            <a:ext cx="5151438" cy="5461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solidFill>
                  <a:srgbClr val="FFFF00"/>
                </a:solidFill>
              </a:rPr>
              <a:t>The New Deal maintained a democratic system of government and society in a world threatened by totalitarianism.</a:t>
            </a:r>
          </a:p>
          <a:p>
            <a:endParaRPr lang="en-US" alt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Increased size and scope of government </a:t>
            </a:r>
            <a:r>
              <a:rPr lang="en-US" altLang="en-US" sz="2400" dirty="0" smtClean="0"/>
              <a:t>to meet needs of the depression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Provided the leadership </a:t>
            </a:r>
            <a:r>
              <a:rPr lang="en-US" altLang="en-US" sz="2400" dirty="0" smtClean="0"/>
              <a:t>that enabled Congress to put through the necessary relief, recovery, and reform measures.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>
                <a:solidFill>
                  <a:srgbClr val="FFFF00"/>
                </a:solidFill>
              </a:rPr>
              <a:t>Sponsored moderate legislation </a:t>
            </a:r>
            <a:r>
              <a:rPr lang="en-US" altLang="en-US" sz="2400" dirty="0" smtClean="0"/>
              <a:t>to neutralize the popularity of radical opponents </a:t>
            </a:r>
          </a:p>
        </p:txBody>
      </p:sp>
    </p:spTree>
    <p:extLst>
      <p:ext uri="{BB962C8B-B14F-4D97-AF65-F5344CB8AC3E}">
        <p14:creationId xmlns:p14="http://schemas.microsoft.com/office/powerpoint/2010/main" val="33367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985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Government Expenditures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96863" y="1157288"/>
            <a:ext cx="8847137" cy="55403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400" dirty="0" smtClean="0"/>
              <a:t>The total cost of the </a:t>
            </a:r>
            <a:r>
              <a:rPr lang="en-US" altLang="en-US" sz="2400" dirty="0" smtClean="0">
                <a:solidFill>
                  <a:srgbClr val="FFFF00"/>
                </a:solidFill>
              </a:rPr>
              <a:t>current bailout now exceeds $4.6 trillion </a:t>
            </a:r>
            <a:r>
              <a:rPr lang="en-US" altLang="en-US" sz="2400" dirty="0" smtClean="0"/>
              <a:t>dollars. It has cost more than all of these government expenditures combined. Figures in parentheses have been adjusted for inflation:</a:t>
            </a:r>
          </a:p>
          <a:p>
            <a:pPr>
              <a:defRPr/>
            </a:pPr>
            <a:endParaRPr lang="en-US" altLang="en-US" sz="2400" dirty="0" smtClean="0"/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Marshall Plan</a:t>
            </a:r>
            <a:r>
              <a:rPr lang="en-US" altLang="en-US" dirty="0" smtClean="0"/>
              <a:t>: Cost: $12.7 billion ($115.3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Louisiana Purchase</a:t>
            </a:r>
            <a:r>
              <a:rPr lang="en-US" altLang="en-US" dirty="0" smtClean="0"/>
              <a:t>: Cost: $15 million ($217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Race to the Moon</a:t>
            </a:r>
            <a:r>
              <a:rPr lang="en-US" altLang="en-US" dirty="0" smtClean="0"/>
              <a:t>: Cost: $36.4 billion ($237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S&amp;L Crisis</a:t>
            </a:r>
            <a:r>
              <a:rPr lang="en-US" altLang="en-US" dirty="0" smtClean="0"/>
              <a:t>: Cost: $153 billion ($256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Korean War</a:t>
            </a:r>
            <a:r>
              <a:rPr lang="en-US" altLang="en-US" dirty="0" smtClean="0"/>
              <a:t>: Cost: $54 billion ($454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The New Deal</a:t>
            </a:r>
            <a:r>
              <a:rPr lang="en-US" altLang="en-US" dirty="0" smtClean="0">
                <a:solidFill>
                  <a:srgbClr val="FFFF00"/>
                </a:solidFill>
              </a:rPr>
              <a:t>: Cost: $32 billion est.($500 billion est.)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Invasion of Iraq</a:t>
            </a:r>
            <a:r>
              <a:rPr lang="en-US" altLang="en-US" dirty="0" smtClean="0"/>
              <a:t>: Cost: $551billion ($597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/>
              <a:t>Vietnam War</a:t>
            </a:r>
            <a:r>
              <a:rPr lang="en-US" altLang="en-US" dirty="0" smtClean="0"/>
              <a:t>: Cost: $111 billion ($698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NASA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Cost: $416.7 billion ($851.2 billion)</a:t>
            </a:r>
          </a:p>
          <a:p>
            <a:pPr lvl="2">
              <a:lnSpc>
                <a:spcPct val="110000"/>
              </a:lnSpc>
              <a:defRPr/>
            </a:pPr>
            <a:r>
              <a:rPr lang="en-US" alt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TOTAL: 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$3.92 trillion</a:t>
            </a:r>
          </a:p>
        </p:txBody>
      </p:sp>
    </p:spTree>
    <p:extLst>
      <p:ext uri="{BB962C8B-B14F-4D97-AF65-F5344CB8AC3E}">
        <p14:creationId xmlns:p14="http://schemas.microsoft.com/office/powerpoint/2010/main" val="28961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Herbert Hoover was president at the start of the stock market crash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His philosophy: “We’ll make it!”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Was viewed as a “do-nothing president”</a:t>
            </a:r>
          </a:p>
          <a:p>
            <a:endParaRPr lang="en-US" dirty="0"/>
          </a:p>
          <a:p>
            <a:r>
              <a:rPr lang="en-US" dirty="0" smtClean="0"/>
              <a:t>The poor were looking for help and no ideas on how to correct or help were coming.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42370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1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1143000"/>
          </a:xfrm>
        </p:spPr>
        <p:txBody>
          <a:bodyPr/>
          <a:lstStyle/>
          <a:p>
            <a:r>
              <a:rPr lang="en-US" altLang="en-US" smtClean="0"/>
              <a:t>Voluntary Measures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idx="1"/>
          </p:nvPr>
        </p:nvSpPr>
        <p:spPr>
          <a:xfrm>
            <a:off x="495300" y="1282700"/>
            <a:ext cx="6534150" cy="52705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Hoover eventually established two privately-funded organizations: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The National Credit Association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provided $1/2 billion to businesses for emergency loans, but it was too under-funded to do much good.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The Organization for Unemployment Relief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was a clearing house for relief agencies. However, state and local governments were already in too much debt to benefit from it.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139825"/>
            <a:ext cx="17097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Limited Government Intervention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295400"/>
            <a:ext cx="6350000" cy="54102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In the end, Hoover resorted to government intervention: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The Reconstruction Finance Corp</a:t>
            </a:r>
          </a:p>
          <a:p>
            <a:pPr lvl="2"/>
            <a:r>
              <a:rPr lang="en-US" altLang="en-US" dirty="0" smtClean="0"/>
              <a:t>gave $1-1/2 billion in federal loans to banks, insurance companies, and industry to prevent bankruptcies, but it was too little, too late.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The Home Loan Bank Act </a:t>
            </a:r>
          </a:p>
          <a:p>
            <a:pPr lvl="2"/>
            <a:r>
              <a:rPr lang="en-US" altLang="en-US" dirty="0" smtClean="0"/>
              <a:t>provided federal loans to homeowners to prevent foreclosures, but got bogged down in red tape.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123950"/>
            <a:ext cx="1690687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Reasons for Ineffectiveness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794"/>
            <a:ext cx="38735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Hoover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thought business should be self-regulating.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He had a mania for a balanced budget.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He lacked political finesse.</a:t>
            </a:r>
          </a:p>
        </p:txBody>
      </p:sp>
      <p:pic>
        <p:nvPicPr>
          <p:cNvPr id="8196" name="Picture 5" descr="lect1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85" y="1729306"/>
            <a:ext cx="5110916" cy="49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2090</Words>
  <Application>Microsoft Office PowerPoint</Application>
  <PresentationFormat>On-screen Show (4:3)</PresentationFormat>
  <Paragraphs>335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Aharoni</vt:lpstr>
      <vt:lpstr>Arial</vt:lpstr>
      <vt:lpstr>Bernard MT Condensed</vt:lpstr>
      <vt:lpstr>Calibri</vt:lpstr>
      <vt:lpstr>Times New Roman</vt:lpstr>
      <vt:lpstr>Office Theme</vt:lpstr>
      <vt:lpstr>The Great Depression and The New Deal</vt:lpstr>
      <vt:lpstr>The Roaring 20’s</vt:lpstr>
      <vt:lpstr>Why was credit bad?</vt:lpstr>
      <vt:lpstr>The Stock Market</vt:lpstr>
      <vt:lpstr>The Stock Market</vt:lpstr>
      <vt:lpstr>President Hoover</vt:lpstr>
      <vt:lpstr>Voluntary Measures</vt:lpstr>
      <vt:lpstr>Limited Government Intervention</vt:lpstr>
      <vt:lpstr>Reasons for Ineffectiveness</vt:lpstr>
      <vt:lpstr>What about the people?</vt:lpstr>
      <vt:lpstr>PowerPoint Presentation</vt:lpstr>
      <vt:lpstr>PowerPoint Presentation</vt:lpstr>
      <vt:lpstr>People in cities would wait in line for bread to bring to their family.</vt:lpstr>
      <vt:lpstr>Some families were forced to relocate because they had no money.</vt:lpstr>
      <vt:lpstr>“Hooverville”</vt:lpstr>
      <vt:lpstr>PowerPoint Presentation</vt:lpstr>
      <vt:lpstr>Dust Bowl</vt:lpstr>
      <vt:lpstr>Dust Bowl</vt:lpstr>
      <vt:lpstr>Two families during the depression</vt:lpstr>
      <vt:lpstr>A farm foreclosure</vt:lpstr>
      <vt:lpstr>Some families tried to make money by selling useful crafts like baskets</vt:lpstr>
      <vt:lpstr>Franklin Delano Roosevelt</vt:lpstr>
      <vt:lpstr>PowerPoint Presentation</vt:lpstr>
      <vt:lpstr>Franklin Delano Roosevelt</vt:lpstr>
      <vt:lpstr>Purposes of the New Deal</vt:lpstr>
      <vt:lpstr>Sources of New Deal Ideas</vt:lpstr>
      <vt:lpstr>First New Deal (1933-1934)</vt:lpstr>
      <vt:lpstr>National Recovery Act (NRA)</vt:lpstr>
      <vt:lpstr>First Agricultural Adjustment Act (AAA)</vt:lpstr>
      <vt:lpstr>Federal Emergency Relief Admin (FERA)</vt:lpstr>
      <vt:lpstr>Civilian Conservation Corp (CCC)</vt:lpstr>
      <vt:lpstr>Second New Deal (1934-1941) </vt:lpstr>
      <vt:lpstr>Social Security Act</vt:lpstr>
      <vt:lpstr>National Labor Relations Act</vt:lpstr>
      <vt:lpstr>Second Agricultural Adjustment Act </vt:lpstr>
      <vt:lpstr>U.S. Housing Authority</vt:lpstr>
      <vt:lpstr>The New Deal on Trial</vt:lpstr>
      <vt:lpstr>Criticisms of Conservative Opponents</vt:lpstr>
      <vt:lpstr>Anti-New Deal Organization</vt:lpstr>
      <vt:lpstr>Criticisms of Radical Opponents</vt:lpstr>
      <vt:lpstr>Senator Huey Long (LA)</vt:lpstr>
      <vt:lpstr>Father Charles E. Coughlin</vt:lpstr>
      <vt:lpstr>Dr. Francis E. Townsend</vt:lpstr>
      <vt:lpstr>Moderate Legislation </vt:lpstr>
      <vt:lpstr>The Election of 1936</vt:lpstr>
      <vt:lpstr>PowerPoint Presentation</vt:lpstr>
      <vt:lpstr>The Election of 1936</vt:lpstr>
      <vt:lpstr>The Roosevelt Coalition</vt:lpstr>
      <vt:lpstr>Protection of New Deal Accomplishments</vt:lpstr>
      <vt:lpstr>Decline of New Deal Reform after 1937</vt:lpstr>
      <vt:lpstr>The Significance of  the New Deal</vt:lpstr>
      <vt:lpstr>Physical Rehabilitation of Country</vt:lpstr>
      <vt:lpstr>Human Rehabilitation</vt:lpstr>
      <vt:lpstr>Revitalization of Politics</vt:lpstr>
      <vt:lpstr>Extension of Democracy</vt:lpstr>
      <vt:lpstr>Maintenance of a Democratic System </vt:lpstr>
      <vt:lpstr>Government Expenditures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Joshua Condry</dc:creator>
  <cp:lastModifiedBy>jcondry</cp:lastModifiedBy>
  <cp:revision>16</cp:revision>
  <dcterms:created xsi:type="dcterms:W3CDTF">2017-04-23T23:14:01Z</dcterms:created>
  <dcterms:modified xsi:type="dcterms:W3CDTF">2017-04-27T18:55:18Z</dcterms:modified>
</cp:coreProperties>
</file>