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7" r:id="rId3"/>
    <p:sldId id="258" r:id="rId4"/>
    <p:sldId id="259" r:id="rId5"/>
    <p:sldId id="260" r:id="rId6"/>
    <p:sldId id="261" r:id="rId7"/>
    <p:sldId id="262" r:id="rId8"/>
    <p:sldId id="263" r:id="rId9"/>
    <p:sldId id="264" r:id="rId10"/>
    <p:sldId id="278" r:id="rId11"/>
    <p:sldId id="265" r:id="rId12"/>
    <p:sldId id="266" r:id="rId13"/>
    <p:sldId id="267" r:id="rId14"/>
    <p:sldId id="268" r:id="rId15"/>
    <p:sldId id="277" r:id="rId16"/>
    <p:sldId id="269" r:id="rId17"/>
    <p:sldId id="270" r:id="rId18"/>
    <p:sldId id="271" r:id="rId19"/>
    <p:sldId id="272" r:id="rId20"/>
    <p:sldId id="273" r:id="rId21"/>
    <p:sldId id="274" r:id="rId22"/>
    <p:sldId id="275" r:id="rId23"/>
    <p:sldId id="276" r:id="rId24"/>
    <p:sldId id="281" r:id="rId25"/>
    <p:sldId id="279" r:id="rId26"/>
    <p:sldId id="282" r:id="rId27"/>
    <p:sldId id="285" r:id="rId28"/>
    <p:sldId id="284" r:id="rId29"/>
    <p:sldId id="300" r:id="rId30"/>
    <p:sldId id="280" r:id="rId31"/>
    <p:sldId id="286" r:id="rId32"/>
    <p:sldId id="287" r:id="rId33"/>
    <p:sldId id="288" r:id="rId34"/>
    <p:sldId id="289" r:id="rId35"/>
    <p:sldId id="290" r:id="rId36"/>
    <p:sldId id="291" r:id="rId37"/>
    <p:sldId id="292" r:id="rId38"/>
    <p:sldId id="301" r:id="rId39"/>
    <p:sldId id="302" r:id="rId40"/>
    <p:sldId id="304" r:id="rId41"/>
    <p:sldId id="305" r:id="rId42"/>
    <p:sldId id="306" r:id="rId43"/>
    <p:sldId id="303" r:id="rId44"/>
    <p:sldId id="307" r:id="rId45"/>
    <p:sldId id="308" r:id="rId46"/>
    <p:sldId id="309" r:id="rId47"/>
    <p:sldId id="310" r:id="rId48"/>
    <p:sldId id="311" r:id="rId49"/>
    <p:sldId id="312" r:id="rId50"/>
    <p:sldId id="317" r:id="rId51"/>
    <p:sldId id="318" r:id="rId52"/>
    <p:sldId id="319" r:id="rId53"/>
    <p:sldId id="320" r:id="rId54"/>
    <p:sldId id="321" r:id="rId55"/>
    <p:sldId id="322" r:id="rId56"/>
    <p:sldId id="323" r:id="rId57"/>
    <p:sldId id="324" r:id="rId58"/>
    <p:sldId id="325" r:id="rId59"/>
    <p:sldId id="326" r:id="rId60"/>
    <p:sldId id="328" r:id="rId61"/>
    <p:sldId id="329" r:id="rId62"/>
    <p:sldId id="330" r:id="rId63"/>
    <p:sldId id="331" r:id="rId64"/>
    <p:sldId id="332" r:id="rId65"/>
    <p:sldId id="333" r:id="rId66"/>
    <p:sldId id="334" r:id="rId67"/>
    <p:sldId id="335" r:id="rId68"/>
    <p:sldId id="336" r:id="rId69"/>
    <p:sldId id="338" r:id="rId70"/>
    <p:sldId id="344" r:id="rId71"/>
    <p:sldId id="339" r:id="rId72"/>
    <p:sldId id="346" r:id="rId73"/>
    <p:sldId id="340" r:id="rId74"/>
    <p:sldId id="351" r:id="rId75"/>
    <p:sldId id="341" r:id="rId76"/>
    <p:sldId id="352" r:id="rId77"/>
    <p:sldId id="342" r:id="rId78"/>
    <p:sldId id="354" r:id="rId79"/>
    <p:sldId id="355" r:id="rId80"/>
    <p:sldId id="356" r:id="rId81"/>
    <p:sldId id="357" r:id="rId82"/>
    <p:sldId id="359" r:id="rId83"/>
    <p:sldId id="362"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BD753-3618-4FED-A3C9-1CE64F628DC0}" type="datetimeFigureOut">
              <a:rPr lang="en-US" smtClean="0"/>
              <a:t>5/16/2017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F8A4D-B564-4772-899E-E3CC458BE1ED}" type="slidenum">
              <a:rPr lang="en-US" smtClean="0"/>
              <a:t>‹#›</a:t>
            </a:fld>
            <a:endParaRPr lang="en-US"/>
          </a:p>
        </p:txBody>
      </p:sp>
    </p:spTree>
    <p:extLst>
      <p:ext uri="{BB962C8B-B14F-4D97-AF65-F5344CB8AC3E}">
        <p14:creationId xmlns:p14="http://schemas.microsoft.com/office/powerpoint/2010/main" val="195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10FAA0-0622-4B2E-8655-99741E611FA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56005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0FAA0-0622-4B2E-8655-99741E611FA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423727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0FAA0-0622-4B2E-8655-99741E611FA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230476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0FAA0-0622-4B2E-8655-99741E611FA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305888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0FAA0-0622-4B2E-8655-99741E611FA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331604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10FAA0-0622-4B2E-8655-99741E611FA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120070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10FAA0-0622-4B2E-8655-99741E611FA9}"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39416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10FAA0-0622-4B2E-8655-99741E611FA9}"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204910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0FAA0-0622-4B2E-8655-99741E611FA9}"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327257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0FAA0-0622-4B2E-8655-99741E611FA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108158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0FAA0-0622-4B2E-8655-99741E611FA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3E129-BDE5-4154-B631-917A04E65D34}" type="slidenum">
              <a:rPr lang="en-US" smtClean="0"/>
              <a:t>‹#›</a:t>
            </a:fld>
            <a:endParaRPr lang="en-US"/>
          </a:p>
        </p:txBody>
      </p:sp>
    </p:spTree>
    <p:extLst>
      <p:ext uri="{BB962C8B-B14F-4D97-AF65-F5344CB8AC3E}">
        <p14:creationId xmlns:p14="http://schemas.microsoft.com/office/powerpoint/2010/main" val="149865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0FAA0-0622-4B2E-8655-99741E611FA9}" type="datetimeFigureOut">
              <a:rPr lang="en-US" smtClean="0"/>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3E129-BDE5-4154-B631-917A04E65D34}" type="slidenum">
              <a:rPr lang="en-US" smtClean="0"/>
              <a:t>‹#›</a:t>
            </a:fld>
            <a:endParaRPr lang="en-US"/>
          </a:p>
        </p:txBody>
      </p:sp>
    </p:spTree>
    <p:extLst>
      <p:ext uri="{BB962C8B-B14F-4D97-AF65-F5344CB8AC3E}">
        <p14:creationId xmlns:p14="http://schemas.microsoft.com/office/powerpoint/2010/main" val="394906057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r>
              <a:rPr lang="en-US" sz="7200" dirty="0" smtClean="0"/>
              <a:t>The Modern Age</a:t>
            </a:r>
            <a:endParaRPr lang="en-US" sz="7200" dirty="0"/>
          </a:p>
        </p:txBody>
      </p:sp>
      <p:sp>
        <p:nvSpPr>
          <p:cNvPr id="3" name="Subtitle 2"/>
          <p:cNvSpPr>
            <a:spLocks noGrp="1"/>
          </p:cNvSpPr>
          <p:nvPr>
            <p:ph type="subTitle" idx="1"/>
          </p:nvPr>
        </p:nvSpPr>
        <p:spPr>
          <a:xfrm>
            <a:off x="1371600" y="5867400"/>
            <a:ext cx="6400800" cy="685800"/>
          </a:xfrm>
        </p:spPr>
        <p:txBody>
          <a:bodyPr/>
          <a:lstStyle/>
          <a:p>
            <a:r>
              <a:rPr lang="en-US" dirty="0" smtClean="0"/>
              <a:t>Mr. Condry’s Social Studies Class</a:t>
            </a:r>
            <a:endParaRPr lang="en-US" dirty="0"/>
          </a:p>
        </p:txBody>
      </p:sp>
    </p:spTree>
    <p:extLst>
      <p:ext uri="{BB962C8B-B14F-4D97-AF65-F5344CB8AC3E}">
        <p14:creationId xmlns:p14="http://schemas.microsoft.com/office/powerpoint/2010/main" val="314275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Awareness</a:t>
            </a:r>
            <a:endParaRPr lang="en-US" dirty="0"/>
          </a:p>
        </p:txBody>
      </p:sp>
      <p:sp>
        <p:nvSpPr>
          <p:cNvPr id="3" name="Content Placeholder 2"/>
          <p:cNvSpPr>
            <a:spLocks noGrp="1"/>
          </p:cNvSpPr>
          <p:nvPr>
            <p:ph idx="1"/>
          </p:nvPr>
        </p:nvSpPr>
        <p:spPr>
          <a:xfrm>
            <a:off x="457200" y="1600200"/>
            <a:ext cx="5638800" cy="4800600"/>
          </a:xfrm>
        </p:spPr>
        <p:txBody>
          <a:bodyPr>
            <a:normAutofit fontScale="92500" lnSpcReduction="10000"/>
          </a:bodyPr>
          <a:lstStyle/>
          <a:p>
            <a:pPr lvl="1"/>
            <a:r>
              <a:rPr lang="en-US" dirty="0" smtClean="0"/>
              <a:t>Italians began the Italian American Historical Association and began to study Italian contributions to American contributions to American society and the Italian American Civil Rights league was created.</a:t>
            </a:r>
          </a:p>
          <a:p>
            <a:pPr lvl="1"/>
            <a:endParaRPr lang="en-US" dirty="0" smtClean="0"/>
          </a:p>
          <a:p>
            <a:pPr lvl="1"/>
            <a:r>
              <a:rPr lang="en-US" dirty="0" smtClean="0"/>
              <a:t>Irish Americans responded with sympathy and economic funds for Irish demands for self determination in Northern Ireland.</a:t>
            </a:r>
          </a:p>
          <a:p>
            <a:endParaRPr lang="en-US" dirty="0"/>
          </a:p>
        </p:txBody>
      </p:sp>
    </p:spTree>
    <p:extLst>
      <p:ext uri="{BB962C8B-B14F-4D97-AF65-F5344CB8AC3E}">
        <p14:creationId xmlns:p14="http://schemas.microsoft.com/office/powerpoint/2010/main" val="1324275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Feminist Movement</a:t>
            </a:r>
            <a:endParaRPr lang="en-US" dirty="0"/>
          </a:p>
        </p:txBody>
      </p:sp>
      <p:sp>
        <p:nvSpPr>
          <p:cNvPr id="3" name="Content Placeholder 2"/>
          <p:cNvSpPr>
            <a:spLocks noGrp="1"/>
          </p:cNvSpPr>
          <p:nvPr>
            <p:ph idx="1"/>
          </p:nvPr>
        </p:nvSpPr>
        <p:spPr>
          <a:xfrm>
            <a:off x="457200" y="1600200"/>
            <a:ext cx="5715000" cy="4876800"/>
          </a:xfrm>
        </p:spPr>
        <p:txBody>
          <a:bodyPr>
            <a:normAutofit fontScale="77500" lnSpcReduction="20000"/>
          </a:bodyPr>
          <a:lstStyle/>
          <a:p>
            <a:r>
              <a:rPr lang="en-US" dirty="0" smtClean="0"/>
              <a:t>Feminists demanded equal rights and an end to discrimination.</a:t>
            </a:r>
          </a:p>
          <a:p>
            <a:endParaRPr lang="en-US" dirty="0"/>
          </a:p>
          <a:p>
            <a:r>
              <a:rPr lang="en-US" dirty="0" smtClean="0"/>
              <a:t>Demanded equal pay for equal work</a:t>
            </a:r>
          </a:p>
          <a:p>
            <a:endParaRPr lang="en-US" dirty="0"/>
          </a:p>
          <a:p>
            <a:r>
              <a:rPr lang="en-US" dirty="0" smtClean="0"/>
              <a:t>Women gained economic  equality</a:t>
            </a:r>
          </a:p>
          <a:p>
            <a:endParaRPr lang="en-US" dirty="0"/>
          </a:p>
          <a:p>
            <a:r>
              <a:rPr lang="en-US" dirty="0" smtClean="0"/>
              <a:t>Equal Rights Amendment was passed in 1973 preventing gender based discrimination.</a:t>
            </a:r>
          </a:p>
          <a:p>
            <a:endParaRPr lang="en-US" dirty="0"/>
          </a:p>
          <a:p>
            <a:r>
              <a:rPr lang="en-US" dirty="0" smtClean="0"/>
              <a:t>The Feminist movement was highly influential, successful and far reaching.</a:t>
            </a:r>
            <a:endParaRPr lang="en-US" dirty="0"/>
          </a:p>
        </p:txBody>
      </p:sp>
    </p:spTree>
    <p:extLst>
      <p:ext uri="{BB962C8B-B14F-4D97-AF65-F5344CB8AC3E}">
        <p14:creationId xmlns:p14="http://schemas.microsoft.com/office/powerpoint/2010/main" val="3140355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Gap</a:t>
            </a:r>
            <a:endParaRPr lang="en-US" dirty="0"/>
          </a:p>
        </p:txBody>
      </p:sp>
      <p:sp>
        <p:nvSpPr>
          <p:cNvPr id="3" name="Content Placeholder 2"/>
          <p:cNvSpPr>
            <a:spLocks noGrp="1"/>
          </p:cNvSpPr>
          <p:nvPr>
            <p:ph idx="1"/>
          </p:nvPr>
        </p:nvSpPr>
        <p:spPr>
          <a:xfrm>
            <a:off x="457200" y="1600200"/>
            <a:ext cx="4800600" cy="4525963"/>
          </a:xfrm>
        </p:spPr>
        <p:txBody>
          <a:bodyPr/>
          <a:lstStyle/>
          <a:p>
            <a:r>
              <a:rPr lang="en-US" dirty="0" smtClean="0"/>
              <a:t>Differences between the                                        older generations and the                                            younger generation were                                 vast, resulting in widespread misunderstanding, rebellion, and turmoil.</a:t>
            </a:r>
            <a:endParaRPr lang="en-US" dirty="0"/>
          </a:p>
        </p:txBody>
      </p:sp>
    </p:spTree>
    <p:extLst>
      <p:ext uri="{BB962C8B-B14F-4D97-AF65-F5344CB8AC3E}">
        <p14:creationId xmlns:p14="http://schemas.microsoft.com/office/powerpoint/2010/main" val="238593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Changes</a:t>
            </a:r>
            <a:endParaRPr lang="en-US" dirty="0"/>
          </a:p>
        </p:txBody>
      </p:sp>
      <p:sp>
        <p:nvSpPr>
          <p:cNvPr id="3" name="Content Placeholder 2"/>
          <p:cNvSpPr>
            <a:spLocks noGrp="1"/>
          </p:cNvSpPr>
          <p:nvPr>
            <p:ph idx="1"/>
          </p:nvPr>
        </p:nvSpPr>
        <p:spPr/>
        <p:txBody>
          <a:bodyPr/>
          <a:lstStyle/>
          <a:p>
            <a:r>
              <a:rPr lang="en-US" dirty="0" smtClean="0"/>
              <a:t>Music, television, movies, literature, and fashion were all transformed during the 1970s.</a:t>
            </a:r>
            <a:endParaRPr lang="en-US" dirty="0"/>
          </a:p>
        </p:txBody>
      </p:sp>
    </p:spTree>
    <p:extLst>
      <p:ext uri="{BB962C8B-B14F-4D97-AF65-F5344CB8AC3E}">
        <p14:creationId xmlns:p14="http://schemas.microsoft.com/office/powerpoint/2010/main" val="401442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0"/>
            <a:ext cx="8229600" cy="1143000"/>
          </a:xfrm>
        </p:spPr>
        <p:txBody>
          <a:bodyPr/>
          <a:lstStyle/>
          <a:p>
            <a:r>
              <a:rPr lang="en-US" dirty="0" smtClean="0"/>
              <a:t>Music</a:t>
            </a:r>
            <a:endParaRPr lang="en-US" dirty="0"/>
          </a:p>
        </p:txBody>
      </p:sp>
      <p:sp>
        <p:nvSpPr>
          <p:cNvPr id="3" name="Content Placeholder 2"/>
          <p:cNvSpPr>
            <a:spLocks noGrp="1"/>
          </p:cNvSpPr>
          <p:nvPr>
            <p:ph idx="1"/>
          </p:nvPr>
        </p:nvSpPr>
        <p:spPr>
          <a:xfrm>
            <a:off x="457200" y="1066801"/>
            <a:ext cx="5791200" cy="4038599"/>
          </a:xfrm>
        </p:spPr>
        <p:txBody>
          <a:bodyPr>
            <a:normAutofit fontScale="85000" lnSpcReduction="10000"/>
          </a:bodyPr>
          <a:lstStyle/>
          <a:p>
            <a:r>
              <a:rPr lang="en-US" dirty="0" smtClean="0"/>
              <a:t>New types of music were created:</a:t>
            </a:r>
          </a:p>
          <a:p>
            <a:endParaRPr lang="en-US" dirty="0" smtClean="0"/>
          </a:p>
          <a:p>
            <a:pPr lvl="1"/>
            <a:r>
              <a:rPr lang="en-US" dirty="0" smtClean="0"/>
              <a:t>Punk: high speed, high intensity</a:t>
            </a:r>
          </a:p>
          <a:p>
            <a:pPr lvl="2"/>
            <a:r>
              <a:rPr lang="en-US" dirty="0" smtClean="0"/>
              <a:t>Major bands: The Clash, The Sex Pistols, The Velvet Underground, Iggy Pop and the Stooges, Blondie, and the Ramones.</a:t>
            </a:r>
          </a:p>
          <a:p>
            <a:pPr lvl="2"/>
            <a:endParaRPr lang="en-US" dirty="0" smtClean="0"/>
          </a:p>
          <a:p>
            <a:pPr lvl="1"/>
            <a:r>
              <a:rPr lang="en-US" dirty="0" smtClean="0"/>
              <a:t>Disco: dance music with a pulsing rhythm</a:t>
            </a:r>
          </a:p>
          <a:p>
            <a:pPr lvl="2"/>
            <a:r>
              <a:rPr lang="en-US" dirty="0" smtClean="0"/>
              <a:t>Major bands: Bee Gees, ABBA, and Donna Summer</a:t>
            </a:r>
          </a:p>
          <a:p>
            <a:pPr marL="914400" lvl="2" indent="0">
              <a:buNone/>
            </a:pPr>
            <a:endParaRPr lang="en-US" dirty="0" smtClean="0"/>
          </a:p>
        </p:txBody>
      </p:sp>
    </p:spTree>
    <p:extLst>
      <p:ext uri="{BB962C8B-B14F-4D97-AF65-F5344CB8AC3E}">
        <p14:creationId xmlns:p14="http://schemas.microsoft.com/office/powerpoint/2010/main" val="906144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a:xfrm>
            <a:off x="457200" y="1600200"/>
            <a:ext cx="5638800" cy="3711445"/>
          </a:xfrm>
        </p:spPr>
        <p:txBody>
          <a:bodyPr>
            <a:normAutofit fontScale="85000" lnSpcReduction="20000"/>
          </a:bodyPr>
          <a:lstStyle/>
          <a:p>
            <a:pPr lvl="1"/>
            <a:r>
              <a:rPr lang="en-US" dirty="0" smtClean="0"/>
              <a:t>Rock: heavy beat and simple melodies</a:t>
            </a:r>
          </a:p>
          <a:p>
            <a:pPr lvl="2"/>
            <a:r>
              <a:rPr lang="en-US" dirty="0" smtClean="0"/>
              <a:t>Major bands: Pink Floyd, Led Zeppelin, The Rolling Stones, Paul Simon, the Allman Brothers, Alice Cooper, Black Sabbath, The Doobie Brothers, </a:t>
            </a:r>
            <a:r>
              <a:rPr lang="en-US" dirty="0" err="1" smtClean="0"/>
              <a:t>Lynyrd</a:t>
            </a:r>
            <a:r>
              <a:rPr lang="en-US" dirty="0" smtClean="0"/>
              <a:t> </a:t>
            </a:r>
            <a:r>
              <a:rPr lang="en-US" dirty="0" err="1" smtClean="0"/>
              <a:t>Skynyrd</a:t>
            </a:r>
            <a:r>
              <a:rPr lang="en-US" dirty="0" smtClean="0"/>
              <a:t>, Credence Clearwater Revival, and Queen</a:t>
            </a:r>
          </a:p>
          <a:p>
            <a:pPr lvl="1"/>
            <a:endParaRPr lang="en-US" dirty="0" smtClean="0"/>
          </a:p>
          <a:p>
            <a:pPr lvl="1"/>
            <a:r>
              <a:rPr lang="en-US" dirty="0" smtClean="0"/>
              <a:t>Funk: a mixture of soul, jazz, and rhythm and blues</a:t>
            </a:r>
          </a:p>
          <a:p>
            <a:pPr lvl="2"/>
            <a:r>
              <a:rPr lang="en-US" dirty="0" smtClean="0"/>
              <a:t>Major bands: James Brown, Curtis Mayfield, Con Funk Shun</a:t>
            </a:r>
          </a:p>
          <a:p>
            <a:endParaRPr lang="en-US" dirty="0"/>
          </a:p>
        </p:txBody>
      </p:sp>
    </p:spTree>
    <p:extLst>
      <p:ext uri="{BB962C8B-B14F-4D97-AF65-F5344CB8AC3E}">
        <p14:creationId xmlns:p14="http://schemas.microsoft.com/office/powerpoint/2010/main" val="179757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a:xfrm>
            <a:off x="457200" y="1600200"/>
            <a:ext cx="4759584" cy="4525963"/>
          </a:xfrm>
        </p:spPr>
        <p:txBody>
          <a:bodyPr>
            <a:normAutofit fontScale="70000" lnSpcReduction="20000"/>
          </a:bodyPr>
          <a:lstStyle/>
          <a:p>
            <a:r>
              <a:rPr lang="en-US" dirty="0" smtClean="0"/>
              <a:t>The horror genre became popular</a:t>
            </a:r>
          </a:p>
          <a:p>
            <a:pPr lvl="1"/>
            <a:r>
              <a:rPr lang="en-US" dirty="0" smtClean="0"/>
              <a:t>Stephen King</a:t>
            </a:r>
          </a:p>
          <a:p>
            <a:endParaRPr lang="en-US" dirty="0"/>
          </a:p>
          <a:p>
            <a:r>
              <a:rPr lang="en-US" dirty="0" smtClean="0"/>
              <a:t>Racism was a popular topic in books</a:t>
            </a:r>
          </a:p>
          <a:p>
            <a:pPr lvl="1"/>
            <a:r>
              <a:rPr lang="en-US" dirty="0" smtClean="0"/>
              <a:t>Roots</a:t>
            </a:r>
          </a:p>
          <a:p>
            <a:endParaRPr lang="en-US" dirty="0"/>
          </a:p>
          <a:p>
            <a:r>
              <a:rPr lang="en-US" dirty="0" smtClean="0"/>
              <a:t>Criminal non-fiction</a:t>
            </a:r>
          </a:p>
          <a:p>
            <a:pPr lvl="1"/>
            <a:r>
              <a:rPr lang="en-US" dirty="0" smtClean="0"/>
              <a:t>Helter </a:t>
            </a:r>
            <a:r>
              <a:rPr lang="en-US" dirty="0" err="1" smtClean="0"/>
              <a:t>Skelter</a:t>
            </a:r>
            <a:r>
              <a:rPr lang="en-US" dirty="0" smtClean="0"/>
              <a:t> (Story of Charles Manson)</a:t>
            </a:r>
          </a:p>
          <a:p>
            <a:endParaRPr lang="en-US" dirty="0"/>
          </a:p>
          <a:p>
            <a:r>
              <a:rPr lang="en-US" dirty="0" smtClean="0"/>
              <a:t>Self help books and diet books were best sellers.</a:t>
            </a:r>
          </a:p>
          <a:p>
            <a:pPr lvl="1"/>
            <a:r>
              <a:rPr lang="en-US" dirty="0" smtClean="0"/>
              <a:t>Thomas Anthony Harris</a:t>
            </a:r>
          </a:p>
          <a:p>
            <a:pPr lvl="1"/>
            <a:r>
              <a:rPr lang="en-US" dirty="0" smtClean="0"/>
              <a:t>Dr. Atkins</a:t>
            </a:r>
            <a:endParaRPr lang="en-US" dirty="0"/>
          </a:p>
        </p:txBody>
      </p:sp>
    </p:spTree>
    <p:extLst>
      <p:ext uri="{BB962C8B-B14F-4D97-AF65-F5344CB8AC3E}">
        <p14:creationId xmlns:p14="http://schemas.microsoft.com/office/powerpoint/2010/main" val="384081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Television</a:t>
            </a:r>
            <a:endParaRPr lang="en-US" dirty="0"/>
          </a:p>
        </p:txBody>
      </p:sp>
      <p:sp>
        <p:nvSpPr>
          <p:cNvPr id="8" name="Content Placeholder 7"/>
          <p:cNvSpPr>
            <a:spLocks noGrp="1"/>
          </p:cNvSpPr>
          <p:nvPr>
            <p:ph sz="half" idx="1"/>
          </p:nvPr>
        </p:nvSpPr>
        <p:spPr/>
        <p:txBody>
          <a:bodyPr>
            <a:normAutofit/>
          </a:bodyPr>
          <a:lstStyle/>
          <a:p>
            <a:r>
              <a:rPr lang="en-US" dirty="0" smtClean="0"/>
              <a:t>Brought together traditional family values and counterculture ideas and fashion.</a:t>
            </a:r>
          </a:p>
          <a:p>
            <a:endParaRPr lang="en-US" dirty="0"/>
          </a:p>
          <a:p>
            <a:endParaRPr lang="en-US" dirty="0"/>
          </a:p>
        </p:txBody>
      </p:sp>
    </p:spTree>
    <p:extLst>
      <p:ext uri="{BB962C8B-B14F-4D97-AF65-F5344CB8AC3E}">
        <p14:creationId xmlns:p14="http://schemas.microsoft.com/office/powerpoint/2010/main" val="2683592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a:t>
            </a:r>
            <a:endParaRPr lang="en-US" dirty="0"/>
          </a:p>
        </p:txBody>
      </p:sp>
      <p:sp>
        <p:nvSpPr>
          <p:cNvPr id="4" name="Content Placeholder 3"/>
          <p:cNvSpPr>
            <a:spLocks noGrp="1"/>
          </p:cNvSpPr>
          <p:nvPr>
            <p:ph sz="half" idx="1"/>
          </p:nvPr>
        </p:nvSpPr>
        <p:spPr/>
        <p:txBody>
          <a:bodyPr>
            <a:noAutofit/>
          </a:bodyPr>
          <a:lstStyle/>
          <a:p>
            <a:r>
              <a:rPr lang="en-US" dirty="0" smtClean="0"/>
              <a:t>Most movies were relevant to the time, had political messages, or were for sheer entertainment.</a:t>
            </a:r>
          </a:p>
          <a:p>
            <a:endParaRPr lang="en-US" dirty="0"/>
          </a:p>
          <a:p>
            <a:r>
              <a:rPr lang="en-US" dirty="0" smtClean="0"/>
              <a:t>Hollywood also made films that appealed to the counterculture, including antiestablishment films.</a:t>
            </a:r>
            <a:endParaRPr lang="en-US" dirty="0"/>
          </a:p>
        </p:txBody>
      </p:sp>
    </p:spTree>
    <p:extLst>
      <p:ext uri="{BB962C8B-B14F-4D97-AF65-F5344CB8AC3E}">
        <p14:creationId xmlns:p14="http://schemas.microsoft.com/office/powerpoint/2010/main" val="152829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a:t>
            </a:r>
            <a:endParaRPr lang="en-US" dirty="0"/>
          </a:p>
        </p:txBody>
      </p:sp>
      <p:sp>
        <p:nvSpPr>
          <p:cNvPr id="3" name="Content Placeholder 2"/>
          <p:cNvSpPr>
            <a:spLocks noGrp="1"/>
          </p:cNvSpPr>
          <p:nvPr>
            <p:ph idx="1"/>
          </p:nvPr>
        </p:nvSpPr>
        <p:spPr>
          <a:xfrm>
            <a:off x="311020" y="1371600"/>
            <a:ext cx="8229600" cy="4525963"/>
          </a:xfrm>
        </p:spPr>
        <p:txBody>
          <a:bodyPr>
            <a:normAutofit/>
          </a:bodyPr>
          <a:lstStyle/>
          <a:p>
            <a:r>
              <a:rPr lang="en-US" sz="2400" dirty="0" smtClean="0"/>
              <a:t>Tight fitting pants and platform                                                        shoes for both men and women.</a:t>
            </a:r>
          </a:p>
          <a:p>
            <a:endParaRPr lang="en-US" sz="2400" dirty="0"/>
          </a:p>
          <a:p>
            <a:r>
              <a:rPr lang="en-US" sz="2400" dirty="0" smtClean="0"/>
              <a:t>Chest hair, medallions, polyester, butterfly                               collars, bell bottoms, skin-tight t-shirts,                                            sandals, leisure suits, flower patterned                                                dress shirts, sideburns, and tennis headbands</a:t>
            </a:r>
            <a:endParaRPr lang="en-US" sz="2400" dirty="0"/>
          </a:p>
        </p:txBody>
      </p:sp>
      <p:sp>
        <p:nvSpPr>
          <p:cNvPr id="4" name="AutoShape 2" descr="Image result for 1970s fashi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8161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1970s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Saw an increase in:</a:t>
            </a:r>
          </a:p>
          <a:p>
            <a:pPr marL="0" indent="0">
              <a:lnSpc>
                <a:spcPct val="120000"/>
              </a:lnSpc>
              <a:buNone/>
            </a:pPr>
            <a:endParaRPr lang="en-US" dirty="0" smtClean="0"/>
          </a:p>
          <a:p>
            <a:pPr lvl="1">
              <a:lnSpc>
                <a:spcPct val="120000"/>
              </a:lnSpc>
            </a:pPr>
            <a:r>
              <a:rPr lang="en-US" dirty="0" smtClean="0"/>
              <a:t>Drug usage</a:t>
            </a:r>
          </a:p>
          <a:p>
            <a:pPr lvl="1">
              <a:lnSpc>
                <a:spcPct val="120000"/>
              </a:lnSpc>
            </a:pPr>
            <a:r>
              <a:rPr lang="en-US" dirty="0" smtClean="0"/>
              <a:t>Environmental awareness</a:t>
            </a:r>
          </a:p>
          <a:p>
            <a:pPr lvl="1">
              <a:lnSpc>
                <a:spcPct val="120000"/>
              </a:lnSpc>
            </a:pPr>
            <a:r>
              <a:rPr lang="en-US" dirty="0" smtClean="0"/>
              <a:t>Pollution</a:t>
            </a:r>
          </a:p>
          <a:p>
            <a:pPr lvl="1">
              <a:lnSpc>
                <a:spcPct val="120000"/>
              </a:lnSpc>
            </a:pPr>
            <a:r>
              <a:rPr lang="en-US" dirty="0" smtClean="0"/>
              <a:t>Changing of sexual morality (free love)</a:t>
            </a:r>
          </a:p>
          <a:p>
            <a:pPr lvl="1">
              <a:lnSpc>
                <a:spcPct val="120000"/>
              </a:lnSpc>
            </a:pPr>
            <a:r>
              <a:rPr lang="en-US" dirty="0" smtClean="0"/>
              <a:t>Birth control</a:t>
            </a:r>
          </a:p>
          <a:p>
            <a:pPr lvl="1">
              <a:lnSpc>
                <a:spcPct val="120000"/>
              </a:lnSpc>
            </a:pPr>
            <a:r>
              <a:rPr lang="en-US" dirty="0" smtClean="0"/>
              <a:t>Sex appeal as a marketing strategy</a:t>
            </a:r>
          </a:p>
          <a:p>
            <a:pPr lvl="1">
              <a:lnSpc>
                <a:spcPct val="120000"/>
              </a:lnSpc>
            </a:pPr>
            <a:r>
              <a:rPr lang="en-US" dirty="0" smtClean="0"/>
              <a:t>Divorce rates</a:t>
            </a:r>
            <a:endParaRPr lang="en-US" dirty="0"/>
          </a:p>
        </p:txBody>
      </p:sp>
      <p:sp>
        <p:nvSpPr>
          <p:cNvPr id="4" name="Content Placeholder 3"/>
          <p:cNvSpPr>
            <a:spLocks noGrp="1"/>
          </p:cNvSpPr>
          <p:nvPr>
            <p:ph sz="half" idx="2"/>
          </p:nvPr>
        </p:nvSpPr>
        <p:spPr/>
        <p:txBody>
          <a:bodyPr>
            <a:normAutofit fontScale="85000" lnSpcReduction="20000"/>
          </a:bodyPr>
          <a:lstStyle/>
          <a:p>
            <a:pPr lvl="1">
              <a:lnSpc>
                <a:spcPct val="120000"/>
              </a:lnSpc>
            </a:pPr>
            <a:endParaRPr lang="en-US" dirty="0" smtClean="0"/>
          </a:p>
          <a:p>
            <a:pPr lvl="1">
              <a:lnSpc>
                <a:spcPct val="120000"/>
              </a:lnSpc>
            </a:pPr>
            <a:endParaRPr lang="en-US" dirty="0" smtClean="0"/>
          </a:p>
          <a:p>
            <a:pPr lvl="1">
              <a:lnSpc>
                <a:spcPct val="120000"/>
              </a:lnSpc>
            </a:pPr>
            <a:r>
              <a:rPr lang="en-US" dirty="0" smtClean="0"/>
              <a:t>Single mother homes</a:t>
            </a:r>
          </a:p>
          <a:p>
            <a:pPr lvl="1">
              <a:lnSpc>
                <a:spcPct val="120000"/>
              </a:lnSpc>
            </a:pPr>
            <a:r>
              <a:rPr lang="en-US" dirty="0" smtClean="0"/>
              <a:t>The role of homosexuals in society</a:t>
            </a:r>
          </a:p>
          <a:p>
            <a:pPr lvl="1">
              <a:lnSpc>
                <a:spcPct val="120000"/>
              </a:lnSpc>
            </a:pPr>
            <a:r>
              <a:rPr lang="en-US" dirty="0" smtClean="0"/>
              <a:t>Ethnic awareness</a:t>
            </a:r>
          </a:p>
          <a:p>
            <a:pPr lvl="1">
              <a:lnSpc>
                <a:spcPct val="120000"/>
              </a:lnSpc>
            </a:pPr>
            <a:r>
              <a:rPr lang="en-US" dirty="0" smtClean="0"/>
              <a:t>Equality for women</a:t>
            </a:r>
          </a:p>
          <a:p>
            <a:pPr lvl="1">
              <a:lnSpc>
                <a:spcPct val="120000"/>
              </a:lnSpc>
            </a:pPr>
            <a:r>
              <a:rPr lang="en-US" dirty="0" smtClean="0"/>
              <a:t>Crime rates</a:t>
            </a:r>
          </a:p>
          <a:p>
            <a:pPr lvl="1">
              <a:lnSpc>
                <a:spcPct val="120000"/>
              </a:lnSpc>
            </a:pPr>
            <a:r>
              <a:rPr lang="en-US" dirty="0" smtClean="0"/>
              <a:t>Lack of faith in the American dream</a:t>
            </a:r>
          </a:p>
          <a:p>
            <a:pPr lvl="1">
              <a:lnSpc>
                <a:spcPct val="120000"/>
              </a:lnSpc>
            </a:pPr>
            <a:r>
              <a:rPr lang="en-US" dirty="0" smtClean="0"/>
              <a:t>Criticism of the government</a:t>
            </a:r>
          </a:p>
          <a:p>
            <a:pPr lvl="1">
              <a:lnSpc>
                <a:spcPct val="120000"/>
              </a:lnSpc>
            </a:pPr>
            <a:r>
              <a:rPr lang="en-US" dirty="0" smtClean="0"/>
              <a:t>The generation gap</a:t>
            </a:r>
            <a:endParaRPr lang="en-US" dirty="0"/>
          </a:p>
        </p:txBody>
      </p:sp>
    </p:spTree>
    <p:extLst>
      <p:ext uri="{BB962C8B-B14F-4D97-AF65-F5344CB8AC3E}">
        <p14:creationId xmlns:p14="http://schemas.microsoft.com/office/powerpoint/2010/main" val="895336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1980s</a:t>
            </a:r>
            <a:endParaRPr lang="en-US" dirty="0"/>
          </a:p>
        </p:txBody>
      </p:sp>
      <p:sp>
        <p:nvSpPr>
          <p:cNvPr id="3" name="Content Placeholder 2"/>
          <p:cNvSpPr>
            <a:spLocks noGrp="1"/>
          </p:cNvSpPr>
          <p:nvPr>
            <p:ph idx="1"/>
          </p:nvPr>
        </p:nvSpPr>
        <p:spPr/>
        <p:txBody>
          <a:bodyPr/>
          <a:lstStyle/>
          <a:p>
            <a:r>
              <a:rPr lang="en-US" dirty="0" smtClean="0"/>
              <a:t>A new generation brought up on television and video images</a:t>
            </a:r>
          </a:p>
          <a:p>
            <a:endParaRPr lang="en-US" dirty="0"/>
          </a:p>
          <a:p>
            <a:r>
              <a:rPr lang="en-US" dirty="0" smtClean="0"/>
              <a:t>The 70’s were about relaxing and having fun, the 80’s were about moving forward. </a:t>
            </a:r>
            <a:endParaRPr lang="en-US" dirty="0"/>
          </a:p>
        </p:txBody>
      </p:sp>
    </p:spTree>
    <p:extLst>
      <p:ext uri="{BB962C8B-B14F-4D97-AF65-F5344CB8AC3E}">
        <p14:creationId xmlns:p14="http://schemas.microsoft.com/office/powerpoint/2010/main" val="1036178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Miracle on Ice</a:t>
            </a:r>
            <a:endParaRPr lang="en-US" dirty="0"/>
          </a:p>
        </p:txBody>
      </p:sp>
      <p:sp>
        <p:nvSpPr>
          <p:cNvPr id="3" name="Content Placeholder 2"/>
          <p:cNvSpPr>
            <a:spLocks noGrp="1"/>
          </p:cNvSpPr>
          <p:nvPr>
            <p:ph idx="1"/>
          </p:nvPr>
        </p:nvSpPr>
        <p:spPr>
          <a:xfrm>
            <a:off x="457199" y="1600200"/>
            <a:ext cx="4491037" cy="4525963"/>
          </a:xfrm>
        </p:spPr>
        <p:txBody>
          <a:bodyPr/>
          <a:lstStyle/>
          <a:p>
            <a:r>
              <a:rPr lang="en-US" dirty="0" smtClean="0"/>
              <a:t>In the 1980 Olympics the American hockey team beat the Russians to win the gold Medal in Lake Placid, New York.</a:t>
            </a:r>
            <a:endParaRPr lang="en-US" dirty="0"/>
          </a:p>
        </p:txBody>
      </p:sp>
    </p:spTree>
    <p:extLst>
      <p:ext uri="{BB962C8B-B14F-4D97-AF65-F5344CB8AC3E}">
        <p14:creationId xmlns:p14="http://schemas.microsoft.com/office/powerpoint/2010/main" val="3330042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Iran Hostage Crisis</a:t>
            </a:r>
            <a:endParaRPr lang="en-US" dirty="0"/>
          </a:p>
        </p:txBody>
      </p:sp>
      <p:sp>
        <p:nvSpPr>
          <p:cNvPr id="3" name="Content Placeholder 2"/>
          <p:cNvSpPr>
            <a:spLocks noGrp="1"/>
          </p:cNvSpPr>
          <p:nvPr>
            <p:ph idx="1"/>
          </p:nvPr>
        </p:nvSpPr>
        <p:spPr>
          <a:xfrm>
            <a:off x="457200" y="1600199"/>
            <a:ext cx="5029200" cy="4876801"/>
          </a:xfrm>
        </p:spPr>
        <p:txBody>
          <a:bodyPr>
            <a:normAutofit fontScale="77500" lnSpcReduction="20000"/>
          </a:bodyPr>
          <a:lstStyle/>
          <a:p>
            <a:r>
              <a:rPr lang="en-US" dirty="0" smtClean="0"/>
              <a:t>A group of Iranian students belonging to the Muslim Student Followers of the Imam’s Line, who supported the Iranian Revolution took over the Embassy in Tehran</a:t>
            </a:r>
          </a:p>
          <a:p>
            <a:endParaRPr lang="en-US" dirty="0"/>
          </a:p>
          <a:p>
            <a:r>
              <a:rPr lang="en-US" dirty="0" smtClean="0"/>
              <a:t>53 Americans were held hostage for 444 days from November 4, 1979 to January 20, 1981</a:t>
            </a:r>
          </a:p>
          <a:p>
            <a:endParaRPr lang="en-US" dirty="0"/>
          </a:p>
          <a:p>
            <a:r>
              <a:rPr lang="en-US" dirty="0" smtClean="0"/>
              <a:t>Minutes after Ronald Regan was elected president the hostages                                were released.</a:t>
            </a:r>
            <a:endParaRPr lang="en-US" dirty="0"/>
          </a:p>
        </p:txBody>
      </p:sp>
    </p:spTree>
    <p:extLst>
      <p:ext uri="{BB962C8B-B14F-4D97-AF65-F5344CB8AC3E}">
        <p14:creationId xmlns:p14="http://schemas.microsoft.com/office/powerpoint/2010/main" val="2870191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a:t>
            </a:r>
            <a:endParaRPr lang="en-US" dirty="0"/>
          </a:p>
        </p:txBody>
      </p:sp>
      <p:sp>
        <p:nvSpPr>
          <p:cNvPr id="3" name="Content Placeholder 2"/>
          <p:cNvSpPr>
            <a:spLocks noGrp="1"/>
          </p:cNvSpPr>
          <p:nvPr>
            <p:ph idx="1"/>
          </p:nvPr>
        </p:nvSpPr>
        <p:spPr>
          <a:xfrm>
            <a:off x="457201" y="1600200"/>
            <a:ext cx="4953000" cy="4525963"/>
          </a:xfrm>
        </p:spPr>
        <p:txBody>
          <a:bodyPr/>
          <a:lstStyle/>
          <a:p>
            <a:r>
              <a:rPr lang="en-US" dirty="0" smtClean="0"/>
              <a:t>Americans saw a renewed interest in space exploration with the launch of Space Shuttle Columbia, the first reusable spacecraft.</a:t>
            </a:r>
          </a:p>
        </p:txBody>
      </p:sp>
    </p:spTree>
    <p:extLst>
      <p:ext uri="{BB962C8B-B14F-4D97-AF65-F5344CB8AC3E}">
        <p14:creationId xmlns:p14="http://schemas.microsoft.com/office/powerpoint/2010/main" val="1785248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a:t>
            </a:r>
            <a:endParaRPr lang="en-US" dirty="0"/>
          </a:p>
        </p:txBody>
      </p:sp>
      <p:sp>
        <p:nvSpPr>
          <p:cNvPr id="3" name="Content Placeholder 2"/>
          <p:cNvSpPr>
            <a:spLocks noGrp="1"/>
          </p:cNvSpPr>
          <p:nvPr>
            <p:ph idx="1"/>
          </p:nvPr>
        </p:nvSpPr>
        <p:spPr>
          <a:xfrm>
            <a:off x="457200" y="1600200"/>
            <a:ext cx="8229600" cy="4495800"/>
          </a:xfrm>
        </p:spPr>
        <p:txBody>
          <a:bodyPr>
            <a:normAutofit fontScale="85000" lnSpcReduction="20000"/>
          </a:bodyPr>
          <a:lstStyle/>
          <a:p>
            <a:r>
              <a:rPr lang="en-US" dirty="0" smtClean="0"/>
              <a:t>Space Shuttle missions were becoming commonplace and people were loosing interest.</a:t>
            </a:r>
          </a:p>
          <a:p>
            <a:endParaRPr lang="en-US" dirty="0"/>
          </a:p>
          <a:p>
            <a:r>
              <a:rPr lang="en-US" dirty="0" smtClean="0"/>
              <a:t>To promote their program, NASA decided to allow a                                          civilian to go into space.</a:t>
            </a:r>
          </a:p>
          <a:p>
            <a:endParaRPr lang="en-US" dirty="0"/>
          </a:p>
          <a:p>
            <a:r>
              <a:rPr lang="en-US" dirty="0" smtClean="0"/>
              <a:t>NASA decided                                                                        a teacher                                                                             would be the                                                                       best candidate                                                                          and picked Christa                                                   McAuliffe</a:t>
            </a:r>
            <a:endParaRPr lang="en-US" dirty="0"/>
          </a:p>
        </p:txBody>
      </p:sp>
    </p:spTree>
    <p:extLst>
      <p:ext uri="{BB962C8B-B14F-4D97-AF65-F5344CB8AC3E}">
        <p14:creationId xmlns:p14="http://schemas.microsoft.com/office/powerpoint/2010/main" val="398362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Ronald Reagan</a:t>
            </a:r>
            <a:endParaRPr lang="en-US" dirty="0"/>
          </a:p>
        </p:txBody>
      </p:sp>
      <p:sp>
        <p:nvSpPr>
          <p:cNvPr id="3" name="Content Placeholder 2"/>
          <p:cNvSpPr>
            <a:spLocks noGrp="1"/>
          </p:cNvSpPr>
          <p:nvPr>
            <p:ph idx="1"/>
          </p:nvPr>
        </p:nvSpPr>
        <p:spPr>
          <a:xfrm>
            <a:off x="457200" y="1600200"/>
            <a:ext cx="4953000" cy="4876800"/>
          </a:xfrm>
        </p:spPr>
        <p:txBody>
          <a:bodyPr>
            <a:normAutofit fontScale="92500" lnSpcReduction="20000"/>
          </a:bodyPr>
          <a:lstStyle/>
          <a:p>
            <a:r>
              <a:rPr lang="en-US" dirty="0" smtClean="0"/>
              <a:t>Former career as a Hollywood actor</a:t>
            </a:r>
          </a:p>
          <a:p>
            <a:endParaRPr lang="en-US" dirty="0"/>
          </a:p>
          <a:p>
            <a:r>
              <a:rPr lang="en-US" dirty="0" smtClean="0"/>
              <a:t>His cowboy image, backed up with tough talk and the biggest peacetime military buildup since World War II, helped build Patriotism.</a:t>
            </a:r>
          </a:p>
          <a:p>
            <a:endParaRPr lang="en-US" dirty="0"/>
          </a:p>
          <a:p>
            <a:r>
              <a:rPr lang="en-US" dirty="0" smtClean="0"/>
              <a:t>Reagan enjoyed one of the highest approval ratings of any President.</a:t>
            </a:r>
            <a:endParaRPr lang="en-US" dirty="0"/>
          </a:p>
        </p:txBody>
      </p:sp>
    </p:spTree>
    <p:extLst>
      <p:ext uri="{BB962C8B-B14F-4D97-AF65-F5344CB8AC3E}">
        <p14:creationId xmlns:p14="http://schemas.microsoft.com/office/powerpoint/2010/main" val="4197442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Regan and Gorbachev</a:t>
            </a:r>
            <a:endParaRPr lang="en-US" dirty="0"/>
          </a:p>
        </p:txBody>
      </p:sp>
      <p:sp>
        <p:nvSpPr>
          <p:cNvPr id="5" name="Content Placeholder 4"/>
          <p:cNvSpPr>
            <a:spLocks noGrp="1"/>
          </p:cNvSpPr>
          <p:nvPr>
            <p:ph idx="1"/>
          </p:nvPr>
        </p:nvSpPr>
        <p:spPr/>
        <p:txBody>
          <a:bodyPr/>
          <a:lstStyle/>
          <a:p>
            <a:r>
              <a:rPr lang="en-US" dirty="0" smtClean="0"/>
              <a:t>Reagan and Soviet Leader Mikhail Gorbachev respected and even liked each other.</a:t>
            </a:r>
          </a:p>
          <a:p>
            <a:endParaRPr lang="en-US" dirty="0"/>
          </a:p>
          <a:p>
            <a:r>
              <a:rPr lang="en-US" dirty="0" smtClean="0"/>
              <a:t>They held a series                                                     of summit meetings                                                   leading to a huge                                                arms reduction                                                     treaty.</a:t>
            </a:r>
            <a:endParaRPr lang="en-US" dirty="0"/>
          </a:p>
        </p:txBody>
      </p:sp>
    </p:spTree>
    <p:extLst>
      <p:ext uri="{BB962C8B-B14F-4D97-AF65-F5344CB8AC3E}">
        <p14:creationId xmlns:p14="http://schemas.microsoft.com/office/powerpoint/2010/main" val="1128241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Ronald Regan</a:t>
            </a:r>
            <a:endParaRPr lang="en-US" dirty="0"/>
          </a:p>
        </p:txBody>
      </p:sp>
      <p:sp>
        <p:nvSpPr>
          <p:cNvPr id="3" name="Content Placeholder 2"/>
          <p:cNvSpPr>
            <a:spLocks noGrp="1"/>
          </p:cNvSpPr>
          <p:nvPr>
            <p:ph idx="1"/>
          </p:nvPr>
        </p:nvSpPr>
        <p:spPr/>
        <p:txBody>
          <a:bodyPr/>
          <a:lstStyle/>
          <a:p>
            <a:r>
              <a:rPr lang="en-US" dirty="0" smtClean="0"/>
              <a:t>Demanded Gorbachev tear down the Berlin Wall</a:t>
            </a:r>
          </a:p>
          <a:p>
            <a:endParaRPr lang="en-US" dirty="0"/>
          </a:p>
          <a:p>
            <a:r>
              <a:rPr lang="en-US" dirty="0" smtClean="0"/>
              <a:t>In 1989 the wall came down.</a:t>
            </a:r>
            <a:endParaRPr lang="en-US" dirty="0"/>
          </a:p>
        </p:txBody>
      </p:sp>
    </p:spTree>
    <p:extLst>
      <p:ext uri="{BB962C8B-B14F-4D97-AF65-F5344CB8AC3E}">
        <p14:creationId xmlns:p14="http://schemas.microsoft.com/office/powerpoint/2010/main" val="1890341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Wars Program</a:t>
            </a:r>
            <a:endParaRPr lang="en-US" dirty="0"/>
          </a:p>
        </p:txBody>
      </p:sp>
      <p:sp>
        <p:nvSpPr>
          <p:cNvPr id="3" name="Content Placeholder 2"/>
          <p:cNvSpPr>
            <a:spLocks noGrp="1"/>
          </p:cNvSpPr>
          <p:nvPr>
            <p:ph idx="1"/>
          </p:nvPr>
        </p:nvSpPr>
        <p:spPr/>
        <p:txBody>
          <a:bodyPr/>
          <a:lstStyle/>
          <a:p>
            <a:r>
              <a:rPr lang="en-US" dirty="0" smtClean="0"/>
              <a:t>Reagan proposed a satellite-laser missile defense system, immediately dubbed “Star Wars”.</a:t>
            </a:r>
          </a:p>
          <a:p>
            <a:endParaRPr lang="en-US" dirty="0"/>
          </a:p>
          <a:p>
            <a:r>
              <a:rPr lang="en-US" dirty="0" smtClean="0"/>
              <a:t>Convinced the Soviets                                     that it was not only                                  possible, but actually                                 already up in space.</a:t>
            </a:r>
            <a:endParaRPr lang="en-US" dirty="0"/>
          </a:p>
        </p:txBody>
      </p:sp>
    </p:spTree>
    <p:extLst>
      <p:ext uri="{BB962C8B-B14F-4D97-AF65-F5344CB8AC3E}">
        <p14:creationId xmlns:p14="http://schemas.microsoft.com/office/powerpoint/2010/main" val="3658532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lstStyle/>
          <a:p>
            <a:r>
              <a:rPr lang="en-US" dirty="0" smtClean="0"/>
              <a:t>During the 1980s, music became increasingly more visual as MTV and music videos were slowly taking the place of radio.</a:t>
            </a:r>
          </a:p>
          <a:p>
            <a:endParaRPr lang="en-US" dirty="0"/>
          </a:p>
          <a:p>
            <a:r>
              <a:rPr lang="en-US" dirty="0" smtClean="0"/>
              <a:t>An all-new television                                              station that only                                                   played “music                                                              videos” was started.</a:t>
            </a:r>
            <a:endParaRPr lang="en-US" dirty="0"/>
          </a:p>
        </p:txBody>
      </p:sp>
    </p:spTree>
    <p:extLst>
      <p:ext uri="{BB962C8B-B14F-4D97-AF65-F5344CB8AC3E}">
        <p14:creationId xmlns:p14="http://schemas.microsoft.com/office/powerpoint/2010/main" val="249291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Abuse</a:t>
            </a:r>
            <a:endParaRPr lang="en-US" dirty="0"/>
          </a:p>
        </p:txBody>
      </p:sp>
      <p:sp>
        <p:nvSpPr>
          <p:cNvPr id="3" name="Content Placeholder 2"/>
          <p:cNvSpPr>
            <a:spLocks noGrp="1"/>
          </p:cNvSpPr>
          <p:nvPr>
            <p:ph idx="1"/>
          </p:nvPr>
        </p:nvSpPr>
        <p:spPr>
          <a:xfrm>
            <a:off x="457200" y="1600200"/>
            <a:ext cx="5105400" cy="5029200"/>
          </a:xfrm>
        </p:spPr>
        <p:txBody>
          <a:bodyPr>
            <a:normAutofit fontScale="85000" lnSpcReduction="10000"/>
          </a:bodyPr>
          <a:lstStyle/>
          <a:p>
            <a:r>
              <a:rPr lang="en-US" dirty="0" smtClean="0"/>
              <a:t>Drugs became a permanent component of American life and generally tolerated.</a:t>
            </a:r>
          </a:p>
          <a:p>
            <a:endParaRPr lang="en-US" dirty="0"/>
          </a:p>
          <a:p>
            <a:r>
              <a:rPr lang="en-US" dirty="0" smtClean="0"/>
              <a:t>Such drugs as LSD, mushrooms, amphetamines, cocaine, opiates, heroine, and marijuana were being used.</a:t>
            </a:r>
          </a:p>
          <a:p>
            <a:endParaRPr lang="en-US" dirty="0"/>
          </a:p>
          <a:p>
            <a:r>
              <a:rPr lang="en-US" dirty="0" smtClean="0"/>
              <a:t>Drug were used for both recreational and spiritual reasons.</a:t>
            </a:r>
            <a:endParaRPr lang="en-US" dirty="0"/>
          </a:p>
        </p:txBody>
      </p:sp>
    </p:spTree>
    <p:extLst>
      <p:ext uri="{BB962C8B-B14F-4D97-AF65-F5344CB8AC3E}">
        <p14:creationId xmlns:p14="http://schemas.microsoft.com/office/powerpoint/2010/main" val="186235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Bruce Springsteen “The Boss”</a:t>
            </a:r>
            <a:endParaRPr lang="en-US" dirty="0"/>
          </a:p>
        </p:txBody>
      </p:sp>
      <p:sp>
        <p:nvSpPr>
          <p:cNvPr id="3" name="Content Placeholder 2"/>
          <p:cNvSpPr>
            <a:spLocks noGrp="1"/>
          </p:cNvSpPr>
          <p:nvPr>
            <p:ph idx="1"/>
          </p:nvPr>
        </p:nvSpPr>
        <p:spPr>
          <a:xfrm>
            <a:off x="457200" y="1600200"/>
            <a:ext cx="5019836" cy="4525963"/>
          </a:xfrm>
        </p:spPr>
        <p:txBody>
          <a:bodyPr>
            <a:normAutofit fontScale="92500" lnSpcReduction="20000"/>
          </a:bodyPr>
          <a:lstStyle/>
          <a:p>
            <a:r>
              <a:rPr lang="en-US" dirty="0" smtClean="0"/>
              <a:t>A gritty singer from New Jersey</a:t>
            </a:r>
          </a:p>
          <a:p>
            <a:endParaRPr lang="en-US" dirty="0"/>
          </a:p>
          <a:p>
            <a:r>
              <a:rPr lang="en-US" dirty="0" smtClean="0"/>
              <a:t>“Born in the USA” was released in 1984</a:t>
            </a:r>
          </a:p>
          <a:p>
            <a:endParaRPr lang="en-US" dirty="0"/>
          </a:p>
          <a:p>
            <a:r>
              <a:rPr lang="en-US" dirty="0" smtClean="0"/>
              <a:t>The song became an anthem for blue collar America, and Springsteen became a working class hero.</a:t>
            </a:r>
            <a:endParaRPr lang="en-US" dirty="0"/>
          </a:p>
        </p:txBody>
      </p:sp>
    </p:spTree>
    <p:extLst>
      <p:ext uri="{BB962C8B-B14F-4D97-AF65-F5344CB8AC3E}">
        <p14:creationId xmlns:p14="http://schemas.microsoft.com/office/powerpoint/2010/main" val="2086413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Madonna</a:t>
            </a:r>
            <a:endParaRPr lang="en-US" dirty="0"/>
          </a:p>
        </p:txBody>
      </p:sp>
      <p:sp>
        <p:nvSpPr>
          <p:cNvPr id="3" name="Content Placeholder 2"/>
          <p:cNvSpPr>
            <a:spLocks noGrp="1"/>
          </p:cNvSpPr>
          <p:nvPr>
            <p:ph idx="1"/>
          </p:nvPr>
        </p:nvSpPr>
        <p:spPr/>
        <p:txBody>
          <a:bodyPr/>
          <a:lstStyle/>
          <a:p>
            <a:r>
              <a:rPr lang="en-US" dirty="0" smtClean="0"/>
              <a:t>Began her career as a ballerina.</a:t>
            </a:r>
          </a:p>
          <a:p>
            <a:endParaRPr lang="en-US" dirty="0"/>
          </a:p>
          <a:p>
            <a:r>
              <a:rPr lang="en-US" dirty="0" smtClean="0"/>
              <a:t>“Borderline” became her first Top 10 hit in March of 1984.</a:t>
            </a:r>
          </a:p>
          <a:p>
            <a:endParaRPr lang="en-US" dirty="0"/>
          </a:p>
          <a:p>
            <a:r>
              <a:rPr lang="en-US" dirty="0" smtClean="0"/>
              <a:t>Had 17 consecutive                                                     Top 10 hits.</a:t>
            </a:r>
          </a:p>
          <a:p>
            <a:endParaRPr lang="en-US" dirty="0"/>
          </a:p>
          <a:p>
            <a:endParaRPr lang="en-US" dirty="0" smtClean="0"/>
          </a:p>
        </p:txBody>
      </p:sp>
    </p:spTree>
    <p:extLst>
      <p:ext uri="{BB962C8B-B14F-4D97-AF65-F5344CB8AC3E}">
        <p14:creationId xmlns:p14="http://schemas.microsoft.com/office/powerpoint/2010/main" val="1883781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Madonna</a:t>
            </a:r>
            <a:endParaRPr lang="en-US" dirty="0"/>
          </a:p>
        </p:txBody>
      </p:sp>
      <p:sp>
        <p:nvSpPr>
          <p:cNvPr id="3" name="Content Placeholder 2"/>
          <p:cNvSpPr>
            <a:spLocks noGrp="1"/>
          </p:cNvSpPr>
          <p:nvPr>
            <p:ph idx="1"/>
          </p:nvPr>
        </p:nvSpPr>
        <p:spPr>
          <a:xfrm>
            <a:off x="457200" y="1600200"/>
            <a:ext cx="5464629" cy="4525963"/>
          </a:xfrm>
        </p:spPr>
        <p:txBody>
          <a:bodyPr>
            <a:normAutofit fontScale="92500" lnSpcReduction="20000"/>
          </a:bodyPr>
          <a:lstStyle/>
          <a:p>
            <a:r>
              <a:rPr lang="en-US" dirty="0" smtClean="0"/>
              <a:t>Her second album, Like a Virgin, started a frenzy in the United States.</a:t>
            </a:r>
          </a:p>
          <a:p>
            <a:endParaRPr lang="en-US" dirty="0"/>
          </a:p>
          <a:p>
            <a:r>
              <a:rPr lang="en-US" dirty="0" smtClean="0"/>
              <a:t>Fueled by a slew of sexy videos and scores of young teens mimicking her style.</a:t>
            </a:r>
          </a:p>
          <a:p>
            <a:endParaRPr lang="en-US" dirty="0"/>
          </a:p>
          <a:p>
            <a:r>
              <a:rPr lang="en-US" dirty="0" smtClean="0"/>
              <a:t>Her image exploded, selling millions of records</a:t>
            </a:r>
            <a:endParaRPr lang="en-US" dirty="0"/>
          </a:p>
        </p:txBody>
      </p:sp>
    </p:spTree>
    <p:extLst>
      <p:ext uri="{BB962C8B-B14F-4D97-AF65-F5344CB8AC3E}">
        <p14:creationId xmlns:p14="http://schemas.microsoft.com/office/powerpoint/2010/main" val="483244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Wave</a:t>
            </a:r>
            <a:endParaRPr lang="en-US" dirty="0"/>
          </a:p>
        </p:txBody>
      </p:sp>
      <p:sp>
        <p:nvSpPr>
          <p:cNvPr id="3" name="Content Placeholder 2"/>
          <p:cNvSpPr>
            <a:spLocks noGrp="1"/>
          </p:cNvSpPr>
          <p:nvPr>
            <p:ph idx="1"/>
          </p:nvPr>
        </p:nvSpPr>
        <p:spPr/>
        <p:txBody>
          <a:bodyPr/>
          <a:lstStyle/>
          <a:p>
            <a:r>
              <a:rPr lang="en-US" dirty="0" smtClean="0"/>
              <a:t>New Types of Music:</a:t>
            </a:r>
          </a:p>
          <a:p>
            <a:pPr lvl="1"/>
            <a:r>
              <a:rPr lang="en-US" dirty="0" smtClean="0"/>
              <a:t>New Wav: A genre of rock music popular from the late 1970s to the mid-1980s.  Had ties to punk rock.</a:t>
            </a:r>
          </a:p>
          <a:p>
            <a:pPr lvl="2"/>
            <a:r>
              <a:rPr lang="en-US" dirty="0" smtClean="0"/>
              <a:t>Popular Bands: Duran </a:t>
            </a:r>
            <a:r>
              <a:rPr lang="en-US" dirty="0" err="1" smtClean="0"/>
              <a:t>Duran</a:t>
            </a:r>
            <a:r>
              <a:rPr lang="en-US" dirty="0" smtClean="0"/>
              <a:t>, Devo, The Cure, The Police, The B-52’s, Flock of Seagulls, The Cars, Men at Work</a:t>
            </a:r>
            <a:endParaRPr lang="en-US" dirty="0"/>
          </a:p>
        </p:txBody>
      </p:sp>
    </p:spTree>
    <p:extLst>
      <p:ext uri="{BB962C8B-B14F-4D97-AF65-F5344CB8AC3E}">
        <p14:creationId xmlns:p14="http://schemas.microsoft.com/office/powerpoint/2010/main" val="4200773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Flock of Seagulls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One of the largest bands in the 80s.</a:t>
            </a:r>
          </a:p>
          <a:p>
            <a:endParaRPr lang="en-US" dirty="0"/>
          </a:p>
          <a:p>
            <a:r>
              <a:rPr lang="en-US" dirty="0" smtClean="0"/>
              <a:t>Their songs were in the Top 10 around the world.</a:t>
            </a:r>
          </a:p>
          <a:p>
            <a:endParaRPr lang="en-US" dirty="0"/>
          </a:p>
          <a:p>
            <a:r>
              <a:rPr lang="en-US" dirty="0" smtClean="0"/>
              <a:t>When they performed on Saturday Night Live, they were mobbed by fans outside and a police riot squad had to control the crowd.</a:t>
            </a:r>
          </a:p>
          <a:p>
            <a:endParaRPr lang="en-US" dirty="0"/>
          </a:p>
          <a:p>
            <a:r>
              <a:rPr lang="en-US" dirty="0" smtClean="0"/>
              <a:t>The performed on MTV’s                                                                           first New Year’s Bash.</a:t>
            </a:r>
          </a:p>
          <a:p>
            <a:endParaRPr lang="en-US" dirty="0"/>
          </a:p>
          <a:p>
            <a:r>
              <a:rPr lang="en-US" dirty="0" smtClean="0"/>
              <a:t>Their theme song to James                                                                   Bond film:  A View to a Kill”                                                                    was the first ever to reach #1.</a:t>
            </a:r>
            <a:endParaRPr lang="en-US" dirty="0"/>
          </a:p>
        </p:txBody>
      </p:sp>
    </p:spTree>
    <p:extLst>
      <p:ext uri="{BB962C8B-B14F-4D97-AF65-F5344CB8AC3E}">
        <p14:creationId xmlns:p14="http://schemas.microsoft.com/office/powerpoint/2010/main" val="2983724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Duran </a:t>
            </a:r>
            <a:r>
              <a:rPr lang="en-US" dirty="0" err="1" smtClean="0"/>
              <a:t>Duran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Had sold-out crowds on each major U.S. arena tour.</a:t>
            </a:r>
          </a:p>
          <a:p>
            <a:endParaRPr lang="en-US" dirty="0"/>
          </a:p>
          <a:p>
            <a:r>
              <a:rPr lang="en-US" dirty="0" smtClean="0"/>
              <a:t>They were the first act to utilize live video cameras and screens in their shows.</a:t>
            </a:r>
          </a:p>
          <a:p>
            <a:endParaRPr lang="en-US" dirty="0"/>
          </a:p>
          <a:p>
            <a:r>
              <a:rPr lang="en-US" dirty="0" smtClean="0"/>
              <a:t>The hysteria reached                                                          “Beatle Mania” proportions.</a:t>
            </a:r>
          </a:p>
          <a:p>
            <a:endParaRPr lang="en-US" dirty="0"/>
          </a:p>
          <a:p>
            <a:r>
              <a:rPr lang="en-US" dirty="0" smtClean="0"/>
              <a:t>They broke every existing                                                    merchandise record.  Princes                                                        Diana had declared them her                                                          favorite band.</a:t>
            </a:r>
            <a:endParaRPr lang="en-US" dirty="0"/>
          </a:p>
        </p:txBody>
      </p:sp>
    </p:spTree>
    <p:extLst>
      <p:ext uri="{BB962C8B-B14F-4D97-AF65-F5344CB8AC3E}">
        <p14:creationId xmlns:p14="http://schemas.microsoft.com/office/powerpoint/2010/main" val="3445990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Club</a:t>
            </a:r>
            <a:endParaRPr lang="en-US" dirty="0"/>
          </a:p>
        </p:txBody>
      </p:sp>
      <p:sp>
        <p:nvSpPr>
          <p:cNvPr id="3" name="Content Placeholder 2"/>
          <p:cNvSpPr>
            <a:spLocks noGrp="1"/>
          </p:cNvSpPr>
          <p:nvPr>
            <p:ph idx="1"/>
          </p:nvPr>
        </p:nvSpPr>
        <p:spPr/>
        <p:txBody>
          <a:bodyPr>
            <a:normAutofit lnSpcReduction="10000"/>
          </a:bodyPr>
          <a:lstStyle/>
          <a:p>
            <a:r>
              <a:rPr lang="en-US" dirty="0" smtClean="0"/>
              <a:t>Led by Boy George</a:t>
            </a:r>
          </a:p>
          <a:p>
            <a:endParaRPr lang="en-US" dirty="0"/>
          </a:p>
          <a:p>
            <a:r>
              <a:rPr lang="en-US" dirty="0" smtClean="0"/>
              <a:t>This New Wave band hit                                        the top of the charts                                                      with:</a:t>
            </a:r>
          </a:p>
          <a:p>
            <a:pPr lvl="1"/>
            <a:r>
              <a:rPr lang="en-US" dirty="0" smtClean="0"/>
              <a:t>“Do you Really Want to                                         Hurt Me”</a:t>
            </a:r>
          </a:p>
          <a:p>
            <a:pPr lvl="1"/>
            <a:r>
              <a:rPr lang="en-US" dirty="0" smtClean="0"/>
              <a:t>“Karma Chameleon”</a:t>
            </a:r>
          </a:p>
          <a:p>
            <a:pPr lvl="1"/>
            <a:r>
              <a:rPr lang="en-US" dirty="0" smtClean="0"/>
              <a:t>“I’ll Tumble 4 </a:t>
            </a:r>
            <a:r>
              <a:rPr lang="en-US" dirty="0" err="1" smtClean="0"/>
              <a:t>ya</a:t>
            </a:r>
            <a:r>
              <a:rPr lang="en-US" dirty="0" smtClean="0"/>
              <a:t>”</a:t>
            </a:r>
            <a:endParaRPr lang="en-US" dirty="0"/>
          </a:p>
        </p:txBody>
      </p:sp>
    </p:spTree>
    <p:extLst>
      <p:ext uri="{BB962C8B-B14F-4D97-AF65-F5344CB8AC3E}">
        <p14:creationId xmlns:p14="http://schemas.microsoft.com/office/powerpoint/2010/main" val="260741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Cindy Lauper</a:t>
            </a:r>
            <a:endParaRPr lang="en-US" dirty="0"/>
          </a:p>
        </p:txBody>
      </p:sp>
      <p:sp>
        <p:nvSpPr>
          <p:cNvPr id="3" name="Content Placeholder 2"/>
          <p:cNvSpPr>
            <a:spLocks noGrp="1"/>
          </p:cNvSpPr>
          <p:nvPr>
            <p:ph idx="1"/>
          </p:nvPr>
        </p:nvSpPr>
        <p:spPr/>
        <p:txBody>
          <a:bodyPr>
            <a:normAutofit lnSpcReduction="10000"/>
          </a:bodyPr>
          <a:lstStyle/>
          <a:p>
            <a:r>
              <a:rPr lang="en-US" dirty="0" smtClean="0"/>
              <a:t>Her first album, “She’s So Unusual,” sold 4.5 million copies in the U.S. alone.</a:t>
            </a:r>
          </a:p>
          <a:p>
            <a:endParaRPr lang="en-US" dirty="0"/>
          </a:p>
          <a:p>
            <a:r>
              <a:rPr lang="en-US" dirty="0" smtClean="0"/>
              <a:t>First female artist to score                                    four Top Five singles</a:t>
            </a:r>
          </a:p>
          <a:p>
            <a:pPr lvl="1"/>
            <a:r>
              <a:rPr lang="en-US" dirty="0" smtClean="0"/>
              <a:t>“Girls Just want to Have Fun”</a:t>
            </a:r>
          </a:p>
          <a:p>
            <a:pPr lvl="1"/>
            <a:r>
              <a:rPr lang="en-US" dirty="0" smtClean="0"/>
              <a:t>“Time After Time”</a:t>
            </a:r>
          </a:p>
          <a:p>
            <a:pPr lvl="1"/>
            <a:r>
              <a:rPr lang="en-US" dirty="0" smtClean="0"/>
              <a:t>“She Bop”</a:t>
            </a:r>
          </a:p>
          <a:p>
            <a:pPr lvl="1"/>
            <a:r>
              <a:rPr lang="en-US" dirty="0" smtClean="0"/>
              <a:t>“All Through the Night”</a:t>
            </a:r>
            <a:endParaRPr lang="en-US" dirty="0"/>
          </a:p>
        </p:txBody>
      </p:sp>
    </p:spTree>
    <p:extLst>
      <p:ext uri="{BB962C8B-B14F-4D97-AF65-F5344CB8AC3E}">
        <p14:creationId xmlns:p14="http://schemas.microsoft.com/office/powerpoint/2010/main" val="920352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Kids on the Block</a:t>
            </a:r>
            <a:endParaRPr lang="en-US" dirty="0"/>
          </a:p>
        </p:txBody>
      </p:sp>
      <p:sp>
        <p:nvSpPr>
          <p:cNvPr id="3" name="Content Placeholder 2"/>
          <p:cNvSpPr>
            <a:spLocks noGrp="1"/>
          </p:cNvSpPr>
          <p:nvPr>
            <p:ph idx="1"/>
          </p:nvPr>
        </p:nvSpPr>
        <p:spPr>
          <a:xfrm>
            <a:off x="457200" y="1600200"/>
            <a:ext cx="4953000" cy="4525963"/>
          </a:xfrm>
        </p:spPr>
        <p:txBody>
          <a:bodyPr>
            <a:normAutofit lnSpcReduction="10000"/>
          </a:bodyPr>
          <a:lstStyle/>
          <a:p>
            <a:r>
              <a:rPr lang="en-US" dirty="0" smtClean="0"/>
              <a:t>A music phenomena</a:t>
            </a:r>
          </a:p>
          <a:p>
            <a:endParaRPr lang="en-US" dirty="0"/>
          </a:p>
          <a:p>
            <a:r>
              <a:rPr lang="en-US" dirty="0" smtClean="0"/>
              <a:t>Albums sold by the millions</a:t>
            </a:r>
          </a:p>
          <a:p>
            <a:endParaRPr lang="en-US" dirty="0"/>
          </a:p>
          <a:p>
            <a:r>
              <a:rPr lang="en-US" dirty="0" smtClean="0"/>
              <a:t>Helped pave the way for “Boy Bands” like Backstreet Boys and N’ Sync.</a:t>
            </a:r>
          </a:p>
          <a:p>
            <a:endParaRPr lang="en-US" dirty="0"/>
          </a:p>
          <a:p>
            <a:endParaRPr lang="en-US" dirty="0"/>
          </a:p>
        </p:txBody>
      </p:sp>
    </p:spTree>
    <p:extLst>
      <p:ext uri="{BB962C8B-B14F-4D97-AF65-F5344CB8AC3E}">
        <p14:creationId xmlns:p14="http://schemas.microsoft.com/office/powerpoint/2010/main" val="3727312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B-52s</a:t>
            </a:r>
            <a:endParaRPr lang="en-US" dirty="0"/>
          </a:p>
        </p:txBody>
      </p:sp>
      <p:sp>
        <p:nvSpPr>
          <p:cNvPr id="3" name="Content Placeholder 2"/>
          <p:cNvSpPr>
            <a:spLocks noGrp="1"/>
          </p:cNvSpPr>
          <p:nvPr>
            <p:ph idx="1"/>
          </p:nvPr>
        </p:nvSpPr>
        <p:spPr>
          <a:xfrm>
            <a:off x="457200" y="1600200"/>
            <a:ext cx="3699596" cy="5097463"/>
          </a:xfrm>
        </p:spPr>
        <p:txBody>
          <a:bodyPr>
            <a:normAutofit fontScale="85000" lnSpcReduction="20000"/>
          </a:bodyPr>
          <a:lstStyle/>
          <a:p>
            <a:r>
              <a:rPr lang="en-US" dirty="0" smtClean="0"/>
              <a:t>From Athens, Georgia</a:t>
            </a:r>
          </a:p>
          <a:p>
            <a:endParaRPr lang="en-US" dirty="0"/>
          </a:p>
          <a:p>
            <a:r>
              <a:rPr lang="en-US" dirty="0" smtClean="0"/>
              <a:t>Eclectic quirky grooves and charismatic vocals.</a:t>
            </a:r>
          </a:p>
          <a:p>
            <a:endParaRPr lang="en-US" dirty="0"/>
          </a:p>
          <a:p>
            <a:r>
              <a:rPr lang="en-US" dirty="0" smtClean="0"/>
              <a:t>Their shows were high octane, theatrical music extravaganzas.</a:t>
            </a:r>
          </a:p>
          <a:p>
            <a:endParaRPr lang="en-US" dirty="0"/>
          </a:p>
          <a:p>
            <a:r>
              <a:rPr lang="en-US" dirty="0" smtClean="0"/>
              <a:t>#1 Hits:</a:t>
            </a:r>
          </a:p>
          <a:p>
            <a:pPr lvl="1"/>
            <a:r>
              <a:rPr lang="en-US" dirty="0" smtClean="0"/>
              <a:t>“Rock Lobster”</a:t>
            </a:r>
          </a:p>
          <a:p>
            <a:pPr lvl="1"/>
            <a:r>
              <a:rPr lang="en-US" dirty="0" smtClean="0"/>
              <a:t>“Love Shack”</a:t>
            </a:r>
            <a:endParaRPr lang="en-US" dirty="0"/>
          </a:p>
        </p:txBody>
      </p:sp>
    </p:spTree>
    <p:extLst>
      <p:ext uri="{BB962C8B-B14F-4D97-AF65-F5344CB8AC3E}">
        <p14:creationId xmlns:p14="http://schemas.microsoft.com/office/powerpoint/2010/main" val="385377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Awareness</a:t>
            </a:r>
            <a:endParaRPr lang="en-US" dirty="0"/>
          </a:p>
        </p:txBody>
      </p:sp>
      <p:sp>
        <p:nvSpPr>
          <p:cNvPr id="3" name="Content Placeholder 2"/>
          <p:cNvSpPr>
            <a:spLocks noGrp="1"/>
          </p:cNvSpPr>
          <p:nvPr>
            <p:ph idx="1"/>
          </p:nvPr>
        </p:nvSpPr>
        <p:spPr>
          <a:xfrm>
            <a:off x="457200" y="1600200"/>
            <a:ext cx="6185224" cy="4525963"/>
          </a:xfrm>
        </p:spPr>
        <p:txBody>
          <a:bodyPr>
            <a:normAutofit fontScale="85000" lnSpcReduction="20000"/>
          </a:bodyPr>
          <a:lstStyle/>
          <a:p>
            <a:r>
              <a:rPr lang="en-US" dirty="0" smtClean="0"/>
              <a:t>People began to move from urban                                             to rural areas in America.</a:t>
            </a:r>
          </a:p>
          <a:p>
            <a:endParaRPr lang="en-US" dirty="0"/>
          </a:p>
          <a:p>
            <a:r>
              <a:rPr lang="en-US" dirty="0" smtClean="0"/>
              <a:t>Hippies widely celebrated nature,                                               being influenced by Native Americans.</a:t>
            </a:r>
          </a:p>
          <a:p>
            <a:endParaRPr lang="en-US" dirty="0"/>
          </a:p>
          <a:p>
            <a:r>
              <a:rPr lang="en-US" dirty="0" smtClean="0"/>
              <a:t>Popularity of Organic food increased.</a:t>
            </a:r>
          </a:p>
          <a:p>
            <a:endParaRPr lang="en-US" dirty="0"/>
          </a:p>
          <a:p>
            <a:r>
              <a:rPr lang="en-US" dirty="0" smtClean="0"/>
              <a:t>The first earth day occurred on                                              April 22, 1970.  Over 2000 colleges                                     and universities participated.</a:t>
            </a:r>
            <a:endParaRPr lang="en-US" dirty="0"/>
          </a:p>
        </p:txBody>
      </p:sp>
    </p:spTree>
    <p:extLst>
      <p:ext uri="{BB962C8B-B14F-4D97-AF65-F5344CB8AC3E}">
        <p14:creationId xmlns:p14="http://schemas.microsoft.com/office/powerpoint/2010/main" val="4055703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a:t>
            </a:r>
            <a:endParaRPr lang="en-US" dirty="0"/>
          </a:p>
        </p:txBody>
      </p:sp>
      <p:sp>
        <p:nvSpPr>
          <p:cNvPr id="3" name="Content Placeholder 2"/>
          <p:cNvSpPr>
            <a:spLocks noGrp="1"/>
          </p:cNvSpPr>
          <p:nvPr>
            <p:ph idx="1"/>
          </p:nvPr>
        </p:nvSpPr>
        <p:spPr>
          <a:xfrm>
            <a:off x="457200" y="1600200"/>
            <a:ext cx="7144140" cy="3620275"/>
          </a:xfrm>
        </p:spPr>
        <p:txBody>
          <a:bodyPr/>
          <a:lstStyle/>
          <a:p>
            <a:r>
              <a:rPr lang="en-US" dirty="0" smtClean="0"/>
              <a:t>New Style of Music: </a:t>
            </a:r>
          </a:p>
          <a:p>
            <a:pPr lvl="1"/>
            <a:r>
              <a:rPr lang="en-US" dirty="0" smtClean="0"/>
              <a:t>Pop music is electric, and often borrows elements from styles such as urban, dance, rock, Latin, and country.</a:t>
            </a:r>
          </a:p>
          <a:p>
            <a:pPr lvl="2"/>
            <a:r>
              <a:rPr lang="en-US" dirty="0" smtClean="0"/>
              <a:t>Popular Bands: Michael Jackson, Madonna, Queen, Prince, Cyndi Lauper, Phil Collins, George Michael, Whitney Houston, Tina Turner</a:t>
            </a:r>
          </a:p>
          <a:p>
            <a:pPr lvl="2"/>
            <a:endParaRPr lang="en-US" dirty="0"/>
          </a:p>
        </p:txBody>
      </p:sp>
    </p:spTree>
    <p:extLst>
      <p:ext uri="{BB962C8B-B14F-4D97-AF65-F5344CB8AC3E}">
        <p14:creationId xmlns:p14="http://schemas.microsoft.com/office/powerpoint/2010/main" val="24288321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Jackson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Started in the Jackson 5</a:t>
            </a:r>
          </a:p>
          <a:p>
            <a:endParaRPr lang="en-US" dirty="0"/>
          </a:p>
          <a:p>
            <a:r>
              <a:rPr lang="en-US" dirty="0" smtClean="0"/>
              <a:t>Self-titled “King of Pop”</a:t>
            </a:r>
          </a:p>
          <a:p>
            <a:endParaRPr lang="en-US" dirty="0" smtClean="0"/>
          </a:p>
          <a:p>
            <a:r>
              <a:rPr lang="en-US" dirty="0" smtClean="0"/>
              <a:t>Became a media icon</a:t>
            </a:r>
          </a:p>
          <a:p>
            <a:endParaRPr lang="en-US" dirty="0"/>
          </a:p>
          <a:p>
            <a:r>
              <a:rPr lang="en-US" dirty="0" smtClean="0"/>
              <a:t>Thriller spent 37 weeks at #1 and sold 24 million copies.  Became the #1 album of all time with 46 million sales.</a:t>
            </a:r>
          </a:p>
        </p:txBody>
      </p:sp>
    </p:spTree>
    <p:extLst>
      <p:ext uri="{BB962C8B-B14F-4D97-AF65-F5344CB8AC3E}">
        <p14:creationId xmlns:p14="http://schemas.microsoft.com/office/powerpoint/2010/main" val="4672203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Prince</a:t>
            </a:r>
            <a:endParaRPr lang="en-US" dirty="0"/>
          </a:p>
        </p:txBody>
      </p:sp>
      <p:sp>
        <p:nvSpPr>
          <p:cNvPr id="3" name="Content Placeholder 2"/>
          <p:cNvSpPr>
            <a:spLocks noGrp="1"/>
          </p:cNvSpPr>
          <p:nvPr>
            <p:ph idx="1"/>
          </p:nvPr>
        </p:nvSpPr>
        <p:spPr>
          <a:xfrm>
            <a:off x="457200" y="1600200"/>
            <a:ext cx="4114800" cy="4525963"/>
          </a:xfrm>
        </p:spPr>
        <p:txBody>
          <a:bodyPr>
            <a:normAutofit fontScale="85000" lnSpcReduction="20000"/>
          </a:bodyPr>
          <a:lstStyle/>
          <a:p>
            <a:r>
              <a:rPr lang="en-US" dirty="0" smtClean="0"/>
              <a:t>Prince Roger Nelson taught himself how to play many instruments and self produced his first LP “For You.”</a:t>
            </a:r>
          </a:p>
          <a:p>
            <a:pPr marL="0" indent="0">
              <a:buNone/>
            </a:pPr>
            <a:endParaRPr lang="en-US" dirty="0" smtClean="0"/>
          </a:p>
          <a:p>
            <a:r>
              <a:rPr lang="en-US" dirty="0" smtClean="0"/>
              <a:t>Funk, rock, and soul with the occasional pop.</a:t>
            </a:r>
          </a:p>
          <a:p>
            <a:endParaRPr lang="en-US" dirty="0" smtClean="0"/>
          </a:p>
          <a:p>
            <a:r>
              <a:rPr lang="en-US" dirty="0" smtClean="0"/>
              <a:t>Amassed 11 #1 hits and 22 Top 10 hits on the pop charts. </a:t>
            </a:r>
            <a:endParaRPr lang="en-US" dirty="0"/>
          </a:p>
        </p:txBody>
      </p:sp>
    </p:spTree>
    <p:extLst>
      <p:ext uri="{BB962C8B-B14F-4D97-AF65-F5344CB8AC3E}">
        <p14:creationId xmlns:p14="http://schemas.microsoft.com/office/powerpoint/2010/main" val="3004582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Cola Wars</a:t>
            </a:r>
            <a:endParaRPr lang="en-US" dirty="0"/>
          </a:p>
        </p:txBody>
      </p:sp>
      <p:sp>
        <p:nvSpPr>
          <p:cNvPr id="3" name="Content Placeholder 2"/>
          <p:cNvSpPr>
            <a:spLocks noGrp="1"/>
          </p:cNvSpPr>
          <p:nvPr>
            <p:ph idx="1"/>
          </p:nvPr>
        </p:nvSpPr>
        <p:spPr>
          <a:xfrm>
            <a:off x="457200" y="1600200"/>
            <a:ext cx="8229600" cy="2362199"/>
          </a:xfrm>
        </p:spPr>
        <p:txBody>
          <a:bodyPr>
            <a:normAutofit fontScale="85000" lnSpcReduction="10000"/>
          </a:bodyPr>
          <a:lstStyle/>
          <a:p>
            <a:r>
              <a:rPr lang="en-US" dirty="0" smtClean="0"/>
              <a:t>Images and music now forever tied together, the music and products.</a:t>
            </a:r>
          </a:p>
          <a:p>
            <a:endParaRPr lang="en-US" dirty="0"/>
          </a:p>
          <a:p>
            <a:r>
              <a:rPr lang="en-US" dirty="0" smtClean="0"/>
              <a:t>The Cola Wars is how musicians and their music are used to persuade buyers on their purchasing choices.  </a:t>
            </a:r>
            <a:endParaRPr lang="en-US" dirty="0"/>
          </a:p>
        </p:txBody>
      </p:sp>
    </p:spTree>
    <p:extLst>
      <p:ext uri="{BB962C8B-B14F-4D97-AF65-F5344CB8AC3E}">
        <p14:creationId xmlns:p14="http://schemas.microsoft.com/office/powerpoint/2010/main" val="15090579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Glam Metal</a:t>
            </a:r>
            <a:endParaRPr lang="en-US" dirty="0"/>
          </a:p>
        </p:txBody>
      </p:sp>
      <p:sp>
        <p:nvSpPr>
          <p:cNvPr id="3" name="Content Placeholder 2"/>
          <p:cNvSpPr>
            <a:spLocks noGrp="1"/>
          </p:cNvSpPr>
          <p:nvPr>
            <p:ph idx="1"/>
          </p:nvPr>
        </p:nvSpPr>
        <p:spPr/>
        <p:txBody>
          <a:bodyPr/>
          <a:lstStyle/>
          <a:p>
            <a:r>
              <a:rPr lang="en-US" dirty="0" smtClean="0"/>
              <a:t>Bands would wearing spandex pants, make-up, and using tons of hair spray to get the “big hair”.</a:t>
            </a:r>
            <a:endParaRPr lang="en-US" dirty="0"/>
          </a:p>
        </p:txBody>
      </p:sp>
      <p:sp>
        <p:nvSpPr>
          <p:cNvPr id="8" name="Content Placeholder 2"/>
          <p:cNvSpPr txBox="1">
            <a:spLocks/>
          </p:cNvSpPr>
          <p:nvPr/>
        </p:nvSpPr>
        <p:spPr>
          <a:xfrm>
            <a:off x="2942253" y="5098632"/>
            <a:ext cx="2971800" cy="12498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Poison: “</a:t>
            </a:r>
            <a:r>
              <a:rPr lang="en-US" sz="1800" dirty="0" err="1" smtClean="0"/>
              <a:t>Nothin</a:t>
            </a:r>
            <a:r>
              <a:rPr lang="en-US" sz="1800" dirty="0" smtClean="0"/>
              <a:t>’ But a Good Time”</a:t>
            </a:r>
          </a:p>
          <a:p>
            <a:pPr marL="0" indent="0">
              <a:buNone/>
            </a:pPr>
            <a:r>
              <a:rPr lang="en-US" sz="1800" dirty="0" smtClean="0"/>
              <a:t>    “Every Rose has it’s  Thorn”</a:t>
            </a:r>
          </a:p>
        </p:txBody>
      </p:sp>
    </p:spTree>
    <p:extLst>
      <p:ext uri="{BB962C8B-B14F-4D97-AF65-F5344CB8AC3E}">
        <p14:creationId xmlns:p14="http://schemas.microsoft.com/office/powerpoint/2010/main" val="32369197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9821" y="213520"/>
            <a:ext cx="4624178" cy="3078162"/>
          </a:xfrm>
        </p:spPr>
        <p:txBody>
          <a:bodyPr>
            <a:noAutofit/>
          </a:bodyPr>
          <a:lstStyle/>
          <a:p>
            <a:pPr algn="l"/>
            <a:r>
              <a:rPr lang="en-US" sz="2000" dirty="0" smtClean="0">
                <a:latin typeface="+mn-lt"/>
              </a:rPr>
              <a:t>Metallica: “Enter the Sandman”</a:t>
            </a:r>
            <a:br>
              <a:rPr lang="en-US" sz="2000" dirty="0" smtClean="0">
                <a:latin typeface="+mn-lt"/>
              </a:rPr>
            </a:br>
            <a:r>
              <a:rPr lang="en-US" sz="2000" dirty="0">
                <a:latin typeface="+mn-lt"/>
              </a:rPr>
              <a:t/>
            </a:r>
            <a:br>
              <a:rPr lang="en-US" sz="2000" dirty="0">
                <a:latin typeface="+mn-lt"/>
              </a:rPr>
            </a:br>
            <a:r>
              <a:rPr lang="en-US" sz="2000" dirty="0" smtClean="0">
                <a:latin typeface="+mn-lt"/>
              </a:rPr>
              <a:t>Guns N Roses: “Welcome to the Jungle”</a:t>
            </a:r>
            <a:br>
              <a:rPr lang="en-US" sz="2000" dirty="0" smtClean="0">
                <a:latin typeface="+mn-lt"/>
              </a:rPr>
            </a:br>
            <a:r>
              <a:rPr lang="en-US" sz="2000" dirty="0" smtClean="0">
                <a:latin typeface="+mn-lt"/>
              </a:rPr>
              <a:t>	           “Paradise City”</a:t>
            </a:r>
            <a:br>
              <a:rPr lang="en-US" sz="2000" dirty="0" smtClean="0">
                <a:latin typeface="+mn-lt"/>
              </a:rPr>
            </a:br>
            <a:r>
              <a:rPr lang="en-US" sz="2000" dirty="0" smtClean="0">
                <a:latin typeface="+mn-lt"/>
              </a:rPr>
              <a:t>                          “Sweet Child of Mine”</a:t>
            </a:r>
            <a:br>
              <a:rPr lang="en-US" sz="2000" dirty="0" smtClean="0">
                <a:latin typeface="+mn-lt"/>
              </a:rPr>
            </a:br>
            <a:r>
              <a:rPr lang="en-US" sz="2000" dirty="0">
                <a:latin typeface="+mn-lt"/>
              </a:rPr>
              <a:t/>
            </a:r>
            <a:br>
              <a:rPr lang="en-US" sz="2000" dirty="0">
                <a:latin typeface="+mn-lt"/>
              </a:rPr>
            </a:br>
            <a:r>
              <a:rPr lang="en-US" sz="2000" dirty="0" smtClean="0">
                <a:latin typeface="+mn-lt"/>
              </a:rPr>
              <a:t>Bon Jovi: “Wanted Dead or Alive”</a:t>
            </a:r>
            <a:endParaRPr lang="en-US" sz="2000" dirty="0">
              <a:latin typeface="+mn-lt"/>
            </a:endParaRPr>
          </a:p>
        </p:txBody>
      </p:sp>
    </p:spTree>
    <p:extLst>
      <p:ext uri="{BB962C8B-B14F-4D97-AF65-F5344CB8AC3E}">
        <p14:creationId xmlns:p14="http://schemas.microsoft.com/office/powerpoint/2010/main" val="1560531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 &amp; Hip-Hop</a:t>
            </a:r>
            <a:endParaRPr lang="en-US" dirty="0"/>
          </a:p>
        </p:txBody>
      </p:sp>
      <p:sp>
        <p:nvSpPr>
          <p:cNvPr id="3" name="Content Placeholder 2"/>
          <p:cNvSpPr>
            <a:spLocks noGrp="1"/>
          </p:cNvSpPr>
          <p:nvPr>
            <p:ph idx="1"/>
          </p:nvPr>
        </p:nvSpPr>
        <p:spPr>
          <a:xfrm>
            <a:off x="152400" y="1600200"/>
            <a:ext cx="5151437" cy="5257800"/>
          </a:xfrm>
        </p:spPr>
        <p:txBody>
          <a:bodyPr>
            <a:normAutofit fontScale="85000" lnSpcReduction="20000"/>
          </a:bodyPr>
          <a:lstStyle/>
          <a:p>
            <a:r>
              <a:rPr lang="en-US" dirty="0" smtClean="0"/>
              <a:t>Run DMC</a:t>
            </a:r>
          </a:p>
          <a:p>
            <a:pPr lvl="1"/>
            <a:r>
              <a:rPr lang="en-US" dirty="0" smtClean="0"/>
              <a:t>“Raising Hell” became the highest selling rap album in history.</a:t>
            </a:r>
          </a:p>
          <a:p>
            <a:pPr lvl="1"/>
            <a:endParaRPr lang="en-US" dirty="0" smtClean="0"/>
          </a:p>
          <a:p>
            <a:pPr lvl="1"/>
            <a:r>
              <a:rPr lang="en-US" dirty="0" smtClean="0"/>
              <a:t>“Walk this way,” was the first hip hop track to make the Top 10.</a:t>
            </a:r>
          </a:p>
          <a:p>
            <a:pPr lvl="1"/>
            <a:endParaRPr lang="en-US" dirty="0" smtClean="0"/>
          </a:p>
          <a:p>
            <a:pPr lvl="1"/>
            <a:r>
              <a:rPr lang="en-US" dirty="0" smtClean="0"/>
              <a:t>New trends were set by performing dressed in tight leather pants, jackets, Adidas sneakers, fedora hats, and huge chains around their necks.</a:t>
            </a:r>
          </a:p>
          <a:p>
            <a:pPr lvl="1"/>
            <a:endParaRPr lang="en-US" dirty="0" smtClean="0"/>
          </a:p>
          <a:p>
            <a:pPr lvl="1"/>
            <a:r>
              <a:rPr lang="en-US" dirty="0" smtClean="0"/>
              <a:t>First rap act with a platinum album and multi-platinum album.</a:t>
            </a:r>
            <a:endParaRPr lang="en-US" dirty="0"/>
          </a:p>
        </p:txBody>
      </p:sp>
    </p:spTree>
    <p:extLst>
      <p:ext uri="{BB962C8B-B14F-4D97-AF65-F5344CB8AC3E}">
        <p14:creationId xmlns:p14="http://schemas.microsoft.com/office/powerpoint/2010/main" val="853838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 &amp; Hip-Hop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Public Enemy</a:t>
            </a:r>
          </a:p>
          <a:p>
            <a:pPr lvl="1"/>
            <a:r>
              <a:rPr lang="en-US" dirty="0" smtClean="0"/>
              <a:t>Led by rappers Chuck D and Flavor </a:t>
            </a:r>
            <a:r>
              <a:rPr lang="en-US" dirty="0" err="1" smtClean="0"/>
              <a:t>Flav</a:t>
            </a:r>
            <a:r>
              <a:rPr lang="en-US" dirty="0" smtClean="0"/>
              <a:t>.</a:t>
            </a:r>
          </a:p>
          <a:p>
            <a:pPr lvl="1"/>
            <a:endParaRPr lang="en-US" dirty="0"/>
          </a:p>
          <a:p>
            <a:pPr lvl="1"/>
            <a:r>
              <a:rPr lang="en-US" dirty="0" smtClean="0"/>
              <a:t>Revolutionized the                                                             rap world with their                                                   political, social and                                                        cultural                                                                  consciousness                                                                      and made                                                                               extended                                                                           world tours.</a:t>
            </a:r>
          </a:p>
          <a:p>
            <a:pPr marL="457200" lvl="1" indent="0">
              <a:buNone/>
            </a:pPr>
            <a:endParaRPr lang="en-US" dirty="0"/>
          </a:p>
        </p:txBody>
      </p:sp>
    </p:spTree>
    <p:extLst>
      <p:ext uri="{BB962C8B-B14F-4D97-AF65-F5344CB8AC3E}">
        <p14:creationId xmlns:p14="http://schemas.microsoft.com/office/powerpoint/2010/main" val="4116760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 &amp; Hip-Hop</a:t>
            </a:r>
            <a:endParaRPr lang="en-US" dirty="0"/>
          </a:p>
        </p:txBody>
      </p:sp>
      <p:sp>
        <p:nvSpPr>
          <p:cNvPr id="3" name="Content Placeholder 2"/>
          <p:cNvSpPr>
            <a:spLocks noGrp="1"/>
          </p:cNvSpPr>
          <p:nvPr>
            <p:ph idx="1"/>
          </p:nvPr>
        </p:nvSpPr>
        <p:spPr>
          <a:xfrm>
            <a:off x="457200" y="1600200"/>
            <a:ext cx="4648200" cy="5029200"/>
          </a:xfrm>
        </p:spPr>
        <p:txBody>
          <a:bodyPr>
            <a:normAutofit fontScale="85000" lnSpcReduction="20000"/>
          </a:bodyPr>
          <a:lstStyle/>
          <a:p>
            <a:r>
              <a:rPr lang="en-US" dirty="0" smtClean="0"/>
              <a:t>MC Hammer</a:t>
            </a:r>
          </a:p>
          <a:p>
            <a:pPr lvl="1"/>
            <a:r>
              <a:rPr lang="en-US" dirty="0" smtClean="0"/>
              <a:t>Sideline dancing as a ball-boy for the Oakland A’s drew praise from the team and encouraged him to get into entertainment</a:t>
            </a:r>
          </a:p>
          <a:p>
            <a:pPr lvl="1"/>
            <a:endParaRPr lang="en-US" dirty="0"/>
          </a:p>
          <a:p>
            <a:pPr lvl="1"/>
            <a:r>
              <a:rPr lang="en-US" dirty="0" smtClean="0"/>
              <a:t>In 1988 debut, “Let’s Get It Started” was his massive breakthrough</a:t>
            </a:r>
          </a:p>
          <a:p>
            <a:pPr lvl="1"/>
            <a:endParaRPr lang="en-US" dirty="0"/>
          </a:p>
          <a:p>
            <a:pPr lvl="1"/>
            <a:r>
              <a:rPr lang="en-US" dirty="0" smtClean="0"/>
              <a:t>“Don’t Hurt ‘</a:t>
            </a:r>
            <a:r>
              <a:rPr lang="en-US" dirty="0" err="1" smtClean="0"/>
              <a:t>Em</a:t>
            </a:r>
            <a:r>
              <a:rPr lang="en-US" dirty="0" smtClean="0"/>
              <a:t>” which sold millions of copies which made him the most popular hip-hop artist of the time.</a:t>
            </a:r>
            <a:endParaRPr lang="en-US" dirty="0"/>
          </a:p>
        </p:txBody>
      </p:sp>
    </p:spTree>
    <p:extLst>
      <p:ext uri="{BB962C8B-B14F-4D97-AF65-F5344CB8AC3E}">
        <p14:creationId xmlns:p14="http://schemas.microsoft.com/office/powerpoint/2010/main" val="28657225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 &amp; Hip-hop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Beastie Boys</a:t>
            </a:r>
          </a:p>
          <a:p>
            <a:pPr lvl="1"/>
            <a:r>
              <a:rPr lang="en-US" dirty="0" smtClean="0"/>
              <a:t>Started as a hardcore punk rock group in 1979</a:t>
            </a:r>
          </a:p>
          <a:p>
            <a:pPr lvl="1"/>
            <a:endParaRPr lang="en-US" dirty="0"/>
          </a:p>
          <a:p>
            <a:pPr lvl="1"/>
            <a:r>
              <a:rPr lang="en-US" dirty="0" smtClean="0"/>
              <a:t>Switched to hip-hop with their debut album, “Licensed to Ill” in 1986.</a:t>
            </a:r>
          </a:p>
          <a:p>
            <a:pPr lvl="1"/>
            <a:endParaRPr lang="en-US" dirty="0"/>
          </a:p>
          <a:p>
            <a:pPr lvl="1"/>
            <a:r>
              <a:rPr lang="en-US" dirty="0" smtClean="0"/>
              <a:t>Well-known for their                                             eclecticism, flippant                                                      attitude toward interviews,                                      obscure cultural references,                                            cheesy lyrics, and performing                                              in outlandish matching suits.</a:t>
            </a:r>
            <a:endParaRPr lang="en-US" dirty="0"/>
          </a:p>
        </p:txBody>
      </p:sp>
    </p:spTree>
    <p:extLst>
      <p:ext uri="{BB962C8B-B14F-4D97-AF65-F5344CB8AC3E}">
        <p14:creationId xmlns:p14="http://schemas.microsoft.com/office/powerpoint/2010/main" val="10235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Energy Crisis</a:t>
            </a:r>
            <a:endParaRPr lang="en-US" dirty="0"/>
          </a:p>
        </p:txBody>
      </p:sp>
      <p:sp>
        <p:nvSpPr>
          <p:cNvPr id="3" name="Content Placeholder 2"/>
          <p:cNvSpPr>
            <a:spLocks noGrp="1"/>
          </p:cNvSpPr>
          <p:nvPr>
            <p:ph idx="1"/>
          </p:nvPr>
        </p:nvSpPr>
        <p:spPr>
          <a:xfrm>
            <a:off x="457200" y="1117598"/>
            <a:ext cx="8229600" cy="4525963"/>
          </a:xfrm>
        </p:spPr>
        <p:txBody>
          <a:bodyPr>
            <a:normAutofit/>
          </a:bodyPr>
          <a:lstStyle/>
          <a:p>
            <a:r>
              <a:rPr lang="en-US" sz="2400" dirty="0" smtClean="0"/>
              <a:t>Because of the Oil embargo placed by OPEC, America suffered a major energy crisis.</a:t>
            </a:r>
          </a:p>
          <a:p>
            <a:endParaRPr lang="en-US" sz="2400" dirty="0"/>
          </a:p>
          <a:p>
            <a:r>
              <a:rPr lang="en-US" sz="2400" dirty="0" smtClean="0"/>
              <a:t>We consumed 30% of the worlds energy, and were becoming increasingly dependent on oil.</a:t>
            </a:r>
          </a:p>
          <a:p>
            <a:endParaRPr lang="en-US" sz="2400" dirty="0"/>
          </a:p>
          <a:p>
            <a:r>
              <a:rPr lang="en-US" sz="2400" dirty="0" smtClean="0"/>
              <a:t>Attention was drawn to environmental issues, and new sources of energy were considered</a:t>
            </a:r>
          </a:p>
          <a:p>
            <a:pPr lvl="1"/>
            <a:r>
              <a:rPr lang="en-US" sz="2000" dirty="0" smtClean="0"/>
              <a:t>Wind, solar, and Hydroelectric Power</a:t>
            </a:r>
            <a:endParaRPr lang="en-US" sz="2000" dirty="0"/>
          </a:p>
        </p:txBody>
      </p:sp>
    </p:spTree>
    <p:extLst>
      <p:ext uri="{BB962C8B-B14F-4D97-AF65-F5344CB8AC3E}">
        <p14:creationId xmlns:p14="http://schemas.microsoft.com/office/powerpoint/2010/main" val="1067411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 y="304800"/>
            <a:ext cx="8229600" cy="1143000"/>
          </a:xfrm>
        </p:spPr>
        <p:txBody>
          <a:bodyPr/>
          <a:lstStyle/>
          <a:p>
            <a:r>
              <a:rPr lang="en-US" dirty="0" smtClean="0"/>
              <a:t>Persian Gulf War</a:t>
            </a:r>
            <a:endParaRPr lang="en-US" dirty="0"/>
          </a:p>
        </p:txBody>
      </p:sp>
      <p:sp>
        <p:nvSpPr>
          <p:cNvPr id="3" name="Content Placeholder 2"/>
          <p:cNvSpPr>
            <a:spLocks noGrp="1"/>
          </p:cNvSpPr>
          <p:nvPr>
            <p:ph idx="1"/>
          </p:nvPr>
        </p:nvSpPr>
        <p:spPr>
          <a:xfrm>
            <a:off x="457200" y="1600201"/>
            <a:ext cx="5781858" cy="2743199"/>
          </a:xfrm>
        </p:spPr>
        <p:txBody>
          <a:bodyPr>
            <a:normAutofit fontScale="77500" lnSpcReduction="20000"/>
          </a:bodyPr>
          <a:lstStyle/>
          <a:p>
            <a:r>
              <a:rPr lang="en-US" dirty="0" smtClean="0"/>
              <a:t>Iraq invaded Kuwait</a:t>
            </a:r>
          </a:p>
          <a:p>
            <a:endParaRPr lang="en-US" dirty="0"/>
          </a:p>
          <a:p>
            <a:r>
              <a:rPr lang="en-US" dirty="0" smtClean="0"/>
              <a:t>The U.S. and 38 other countries fought Iraq in “Operation Desert Storm”</a:t>
            </a:r>
          </a:p>
          <a:p>
            <a:endParaRPr lang="en-US" dirty="0"/>
          </a:p>
          <a:p>
            <a:r>
              <a:rPr lang="en-US" dirty="0" smtClean="0"/>
              <a:t>Started January 17, 1991 and Ended February 28, 1991.</a:t>
            </a:r>
            <a:endParaRPr lang="en-US" dirty="0"/>
          </a:p>
        </p:txBody>
      </p:sp>
    </p:spTree>
    <p:extLst>
      <p:ext uri="{BB962C8B-B14F-4D97-AF65-F5344CB8AC3E}">
        <p14:creationId xmlns:p14="http://schemas.microsoft.com/office/powerpoint/2010/main" val="9889099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Clinton Administration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Produced the 1</a:t>
            </a:r>
            <a:r>
              <a:rPr lang="en-US" baseline="30000" dirty="0" smtClean="0"/>
              <a:t>st</a:t>
            </a:r>
            <a:r>
              <a:rPr lang="en-US" dirty="0" smtClean="0"/>
              <a:t> federal budget surpluses since 1969.</a:t>
            </a:r>
          </a:p>
          <a:p>
            <a:endParaRPr lang="en-US" dirty="0"/>
          </a:p>
          <a:p>
            <a:r>
              <a:rPr lang="en-US" dirty="0" smtClean="0"/>
              <a:t>Work Opportunity Act ended aid to families with Dependent children and reduced much needed welfare programs</a:t>
            </a:r>
          </a:p>
          <a:p>
            <a:endParaRPr lang="en-US" dirty="0"/>
          </a:p>
          <a:p>
            <a:r>
              <a:rPr lang="en-US" dirty="0" smtClean="0"/>
              <a:t>Clinton oversaw the longest period of peace time economic expansion in U.S. history.</a:t>
            </a:r>
          </a:p>
          <a:p>
            <a:endParaRPr lang="en-US" dirty="0"/>
          </a:p>
          <a:p>
            <a:r>
              <a:rPr lang="en-US" dirty="0" smtClean="0"/>
              <a:t>Implemented bills such as North American Free trade Agreement, Don’t Ask Don’t Tell, the State Children’s Health Insurance Program , and a welfare reform bill.</a:t>
            </a:r>
          </a:p>
          <a:p>
            <a:endParaRPr lang="en-US" dirty="0"/>
          </a:p>
          <a:p>
            <a:r>
              <a:rPr lang="en-US" dirty="0" smtClean="0"/>
              <a:t>Impeached in 1998, but was acquitted</a:t>
            </a:r>
            <a:endParaRPr lang="en-US" dirty="0"/>
          </a:p>
        </p:txBody>
      </p:sp>
    </p:spTree>
    <p:extLst>
      <p:ext uri="{BB962C8B-B14F-4D97-AF65-F5344CB8AC3E}">
        <p14:creationId xmlns:p14="http://schemas.microsoft.com/office/powerpoint/2010/main" val="674393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Clinton’s Scandal</a:t>
            </a:r>
            <a:endParaRPr lang="en-US" dirty="0"/>
          </a:p>
        </p:txBody>
      </p:sp>
      <p:sp>
        <p:nvSpPr>
          <p:cNvPr id="3" name="Content Placeholder 2"/>
          <p:cNvSpPr>
            <a:spLocks noGrp="1"/>
          </p:cNvSpPr>
          <p:nvPr>
            <p:ph idx="1"/>
          </p:nvPr>
        </p:nvSpPr>
        <p:spPr>
          <a:xfrm>
            <a:off x="0" y="1066800"/>
            <a:ext cx="9106678" cy="4830763"/>
          </a:xfrm>
        </p:spPr>
        <p:txBody>
          <a:bodyPr>
            <a:noAutofit/>
          </a:bodyPr>
          <a:lstStyle/>
          <a:p>
            <a:pPr indent="-274320" fontAlgn="auto">
              <a:spcAft>
                <a:spcPts val="0"/>
              </a:spcAft>
              <a:defRPr/>
            </a:pPr>
            <a:r>
              <a:rPr lang="en-US" sz="2000" dirty="0"/>
              <a:t>Clinton involved in sexual harassment lawsuit</a:t>
            </a:r>
          </a:p>
          <a:p>
            <a:pPr marL="640080" lvl="1" indent="-274320" fontAlgn="auto">
              <a:spcAft>
                <a:spcPts val="0"/>
              </a:spcAft>
              <a:defRPr/>
            </a:pPr>
            <a:r>
              <a:rPr lang="en-US" sz="2000" dirty="0"/>
              <a:t>Rumor: had an affair with Monica Lewinsky (24 yrs. old, White House intern)</a:t>
            </a:r>
          </a:p>
          <a:p>
            <a:pPr indent="-274320" fontAlgn="auto">
              <a:spcAft>
                <a:spcPts val="0"/>
              </a:spcAft>
              <a:defRPr/>
            </a:pPr>
            <a:r>
              <a:rPr lang="en-US" sz="2000" dirty="0"/>
              <a:t>Clinton lied about involvement with </a:t>
            </a:r>
            <a:r>
              <a:rPr lang="en-US" sz="2000" dirty="0" smtClean="0"/>
              <a:t>Monica</a:t>
            </a:r>
          </a:p>
          <a:p>
            <a:pPr indent="-274320" fontAlgn="auto">
              <a:spcAft>
                <a:spcPts val="0"/>
              </a:spcAft>
              <a:defRPr/>
            </a:pPr>
            <a:r>
              <a:rPr lang="en-US" sz="2000" dirty="0" smtClean="0"/>
              <a:t>Eventually</a:t>
            </a:r>
            <a:r>
              <a:rPr lang="en-US" sz="2000" dirty="0"/>
              <a:t>, Clinton confessed to committing the crime.</a:t>
            </a:r>
          </a:p>
          <a:p>
            <a:pPr indent="-274320" fontAlgn="auto">
              <a:spcAft>
                <a:spcPts val="0"/>
              </a:spcAft>
              <a:defRPr/>
            </a:pPr>
            <a:r>
              <a:rPr lang="en-US" sz="2000" dirty="0"/>
              <a:t>The House Judiciary Committee agreed to four articles of impeachment including…</a:t>
            </a:r>
          </a:p>
          <a:p>
            <a:pPr marL="640080" lvl="1" indent="-274320" fontAlgn="auto">
              <a:spcAft>
                <a:spcPts val="0"/>
              </a:spcAft>
              <a:defRPr/>
            </a:pPr>
            <a:r>
              <a:rPr lang="en-US" sz="2000" dirty="0"/>
              <a:t>committing perjury </a:t>
            </a:r>
          </a:p>
          <a:p>
            <a:pPr marL="640080" lvl="1" indent="-274320" fontAlgn="auto">
              <a:spcAft>
                <a:spcPts val="0"/>
              </a:spcAft>
              <a:defRPr/>
            </a:pPr>
            <a:r>
              <a:rPr lang="en-US" sz="2000" dirty="0"/>
              <a:t>obstructing justice</a:t>
            </a:r>
          </a:p>
          <a:p>
            <a:pPr marL="640080" lvl="1" indent="-274320" fontAlgn="auto">
              <a:spcAft>
                <a:spcPts val="0"/>
              </a:spcAft>
              <a:defRPr/>
            </a:pPr>
            <a:r>
              <a:rPr lang="en-US" sz="2000" dirty="0"/>
              <a:t>abusing presidential power</a:t>
            </a:r>
          </a:p>
          <a:p>
            <a:pPr marL="827532" lvl="3" fontAlgn="auto">
              <a:spcAft>
                <a:spcPts val="0"/>
              </a:spcAft>
              <a:buFont typeface="Wingdings 2" pitchFamily="18" charset="2"/>
              <a:buNone/>
              <a:defRPr/>
            </a:pPr>
            <a:r>
              <a:rPr lang="en-US" dirty="0"/>
              <a:t>(House of Representatives approved two articles of impeachment)</a:t>
            </a:r>
          </a:p>
          <a:p>
            <a:pPr marL="342900" lvl="1" indent="-274320" fontAlgn="auto">
              <a:spcAft>
                <a:spcPts val="0"/>
              </a:spcAft>
              <a:defRPr/>
            </a:pPr>
            <a:r>
              <a:rPr lang="en-US" sz="2000" dirty="0"/>
              <a:t>The Vote:</a:t>
            </a:r>
          </a:p>
          <a:p>
            <a:pPr marL="617220" lvl="2" fontAlgn="auto">
              <a:spcAft>
                <a:spcPts val="0"/>
              </a:spcAft>
              <a:defRPr/>
            </a:pPr>
            <a:r>
              <a:rPr lang="en-US" sz="2000" dirty="0"/>
              <a:t>Committing Perjury</a:t>
            </a:r>
          </a:p>
          <a:p>
            <a:pPr marL="827532" lvl="3" fontAlgn="auto">
              <a:spcAft>
                <a:spcPts val="0"/>
              </a:spcAft>
              <a:defRPr/>
            </a:pPr>
            <a:r>
              <a:rPr lang="en-US" dirty="0"/>
              <a:t>Not Guilty = 55 Senators </a:t>
            </a:r>
          </a:p>
          <a:p>
            <a:pPr marL="827532" lvl="3" fontAlgn="auto">
              <a:spcAft>
                <a:spcPts val="0"/>
              </a:spcAft>
              <a:defRPr/>
            </a:pPr>
            <a:r>
              <a:rPr lang="en-US" dirty="0"/>
              <a:t>Guilty = 45 </a:t>
            </a:r>
            <a:r>
              <a:rPr lang="en-US" dirty="0" smtClean="0"/>
              <a:t>Senators</a:t>
            </a:r>
            <a:endParaRPr lang="en-US" dirty="0"/>
          </a:p>
          <a:p>
            <a:pPr marL="617220" lvl="2" fontAlgn="auto">
              <a:spcAft>
                <a:spcPts val="0"/>
              </a:spcAft>
              <a:defRPr/>
            </a:pPr>
            <a:r>
              <a:rPr lang="en-US" sz="2000" dirty="0"/>
              <a:t>Obstructing Justice</a:t>
            </a:r>
          </a:p>
          <a:p>
            <a:pPr marL="827532" lvl="3" fontAlgn="auto">
              <a:spcAft>
                <a:spcPts val="0"/>
              </a:spcAft>
              <a:defRPr/>
            </a:pPr>
            <a:r>
              <a:rPr lang="en-US" dirty="0"/>
              <a:t>50-50 vote for either guilty / not guilty</a:t>
            </a:r>
          </a:p>
        </p:txBody>
      </p:sp>
    </p:spTree>
    <p:extLst>
      <p:ext uri="{BB962C8B-B14F-4D97-AF65-F5344CB8AC3E}">
        <p14:creationId xmlns:p14="http://schemas.microsoft.com/office/powerpoint/2010/main" val="10123693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65"/>
            <a:ext cx="8229600" cy="1143000"/>
          </a:xfrm>
        </p:spPr>
        <p:txBody>
          <a:bodyPr/>
          <a:lstStyle/>
          <a:p>
            <a:r>
              <a:rPr lang="en-US" dirty="0" smtClean="0"/>
              <a:t>Sports</a:t>
            </a:r>
            <a:endParaRPr lang="en-US" dirty="0"/>
          </a:p>
        </p:txBody>
      </p:sp>
      <p:sp>
        <p:nvSpPr>
          <p:cNvPr id="3" name="Content Placeholder 2"/>
          <p:cNvSpPr>
            <a:spLocks noGrp="1"/>
          </p:cNvSpPr>
          <p:nvPr>
            <p:ph idx="1"/>
          </p:nvPr>
        </p:nvSpPr>
        <p:spPr>
          <a:xfrm>
            <a:off x="304800" y="1066800"/>
            <a:ext cx="7315200" cy="5486400"/>
          </a:xfrm>
        </p:spPr>
        <p:txBody>
          <a:bodyPr>
            <a:normAutofit fontScale="70000" lnSpcReduction="20000"/>
          </a:bodyPr>
          <a:lstStyle/>
          <a:p>
            <a:r>
              <a:rPr lang="en-US" dirty="0" smtClean="0"/>
              <a:t>Baseball</a:t>
            </a:r>
          </a:p>
          <a:p>
            <a:pPr lvl="1"/>
            <a:r>
              <a:rPr lang="en-US" dirty="0" smtClean="0"/>
              <a:t>Barry Bonds, Sammy Sosa, Ken Griffey Jr., Mark McGwire, A-Rod</a:t>
            </a:r>
          </a:p>
          <a:p>
            <a:pPr lvl="1"/>
            <a:endParaRPr lang="en-US" dirty="0" smtClean="0"/>
          </a:p>
          <a:p>
            <a:pPr lvl="1"/>
            <a:r>
              <a:rPr lang="en-US" dirty="0" smtClean="0"/>
              <a:t>Bonds won MVP in 1993</a:t>
            </a:r>
          </a:p>
          <a:p>
            <a:pPr lvl="1"/>
            <a:endParaRPr lang="en-US" dirty="0" smtClean="0"/>
          </a:p>
          <a:p>
            <a:pPr lvl="1"/>
            <a:r>
              <a:rPr lang="en-US" dirty="0" smtClean="0"/>
              <a:t>McGwire broke the previous home run record of 61, hitting 70 home runs in 1998 for the Cardinals</a:t>
            </a:r>
          </a:p>
          <a:p>
            <a:pPr lvl="1"/>
            <a:endParaRPr lang="en-US" dirty="0" smtClean="0"/>
          </a:p>
          <a:p>
            <a:pPr lvl="1"/>
            <a:r>
              <a:rPr lang="en-US" dirty="0" smtClean="0"/>
              <a:t>A-rod won the American League batting tittle in 1996, the only shortstop in 54 seasons to win it.</a:t>
            </a:r>
          </a:p>
          <a:p>
            <a:pPr lvl="1"/>
            <a:endParaRPr lang="en-US" dirty="0"/>
          </a:p>
          <a:p>
            <a:pPr lvl="1"/>
            <a:r>
              <a:rPr lang="en-US" dirty="0" smtClean="0"/>
              <a:t>Baseball gained in popularity, 11 new stadiums were introduced</a:t>
            </a:r>
          </a:p>
          <a:p>
            <a:pPr lvl="1"/>
            <a:endParaRPr lang="en-US" dirty="0"/>
          </a:p>
          <a:p>
            <a:pPr lvl="1"/>
            <a:r>
              <a:rPr lang="en-US" dirty="0" smtClean="0"/>
              <a:t>1994-1995 strike canceled the post season and over 40 runs.</a:t>
            </a:r>
          </a:p>
          <a:p>
            <a:pPr lvl="1"/>
            <a:endParaRPr lang="en-US" dirty="0"/>
          </a:p>
          <a:p>
            <a:pPr lvl="1"/>
            <a:r>
              <a:rPr lang="en-US" dirty="0" smtClean="0"/>
              <a:t>1996 was the first time in which 16 players hit 40 runs.</a:t>
            </a:r>
          </a:p>
          <a:p>
            <a:pPr lvl="1"/>
            <a:endParaRPr lang="en-US" dirty="0"/>
          </a:p>
          <a:p>
            <a:pPr lvl="1"/>
            <a:endParaRPr lang="en-US"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2239630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a:t>
            </a:r>
            <a:endParaRPr lang="en-US" dirty="0"/>
          </a:p>
        </p:txBody>
      </p:sp>
      <p:sp>
        <p:nvSpPr>
          <p:cNvPr id="3" name="Content Placeholder 2"/>
          <p:cNvSpPr>
            <a:spLocks noGrp="1"/>
          </p:cNvSpPr>
          <p:nvPr>
            <p:ph idx="1"/>
          </p:nvPr>
        </p:nvSpPr>
        <p:spPr>
          <a:xfrm>
            <a:off x="228600" y="1600200"/>
            <a:ext cx="5257801" cy="4953000"/>
          </a:xfrm>
        </p:spPr>
        <p:txBody>
          <a:bodyPr>
            <a:normAutofit fontScale="70000" lnSpcReduction="20000"/>
          </a:bodyPr>
          <a:lstStyle/>
          <a:p>
            <a:r>
              <a:rPr lang="en-US" dirty="0" smtClean="0"/>
              <a:t>Hockey</a:t>
            </a:r>
          </a:p>
          <a:p>
            <a:pPr lvl="1"/>
            <a:r>
              <a:rPr lang="en-US" dirty="0" smtClean="0"/>
              <a:t>Greatest players included Wayne Gretzky, Mario </a:t>
            </a:r>
            <a:r>
              <a:rPr lang="en-US" dirty="0" err="1" smtClean="0"/>
              <a:t>Lemiux</a:t>
            </a:r>
            <a:r>
              <a:rPr lang="en-US" dirty="0" smtClean="0"/>
              <a:t>, </a:t>
            </a:r>
            <a:r>
              <a:rPr lang="en-US" dirty="0" err="1" smtClean="0"/>
              <a:t>Jaromir</a:t>
            </a:r>
            <a:r>
              <a:rPr lang="en-US" dirty="0" smtClean="0"/>
              <a:t> </a:t>
            </a:r>
            <a:r>
              <a:rPr lang="en-US" dirty="0" err="1" smtClean="0"/>
              <a:t>Jager</a:t>
            </a:r>
            <a:r>
              <a:rPr lang="en-US" dirty="0" smtClean="0"/>
              <a:t>, Steve </a:t>
            </a:r>
            <a:r>
              <a:rPr lang="en-US" dirty="0" err="1" smtClean="0"/>
              <a:t>Yzerman</a:t>
            </a:r>
            <a:r>
              <a:rPr lang="en-US" dirty="0" smtClean="0"/>
              <a:t>, Perter </a:t>
            </a:r>
            <a:r>
              <a:rPr lang="en-US" dirty="0" err="1" smtClean="0"/>
              <a:t>Forsburg</a:t>
            </a:r>
            <a:r>
              <a:rPr lang="en-US" dirty="0" smtClean="0"/>
              <a:t>, Joe </a:t>
            </a:r>
            <a:r>
              <a:rPr lang="en-US" dirty="0" err="1" smtClean="0"/>
              <a:t>Sakic</a:t>
            </a:r>
            <a:r>
              <a:rPr lang="en-US" dirty="0" smtClean="0"/>
              <a:t>, and </a:t>
            </a:r>
            <a:r>
              <a:rPr lang="en-US" dirty="0" err="1" smtClean="0"/>
              <a:t>Partick</a:t>
            </a:r>
            <a:r>
              <a:rPr lang="en-US" dirty="0" smtClean="0"/>
              <a:t> Roy</a:t>
            </a:r>
          </a:p>
          <a:p>
            <a:pPr lvl="1"/>
            <a:endParaRPr lang="en-US" dirty="0"/>
          </a:p>
          <a:p>
            <a:pPr lvl="1"/>
            <a:r>
              <a:rPr lang="en-US" dirty="0" smtClean="0"/>
              <a:t>Gretzky won 4 Stanley Cups with the Oilers, 9 Hart Memorial Trophies, and 10 Art Ross Trophies</a:t>
            </a:r>
          </a:p>
          <a:p>
            <a:pPr lvl="1"/>
            <a:endParaRPr lang="en-US" dirty="0"/>
          </a:p>
          <a:p>
            <a:pPr lvl="1"/>
            <a:r>
              <a:rPr lang="en-US" dirty="0" err="1" smtClean="0"/>
              <a:t>Yzerman</a:t>
            </a:r>
            <a:r>
              <a:rPr lang="en-US" dirty="0" smtClean="0"/>
              <a:t> was the captain of the Red Wings for 1,303 games, the longest in history</a:t>
            </a:r>
          </a:p>
          <a:p>
            <a:pPr lvl="1"/>
            <a:endParaRPr lang="en-US" dirty="0"/>
          </a:p>
          <a:p>
            <a:pPr lvl="1"/>
            <a:r>
              <a:rPr lang="en-US" dirty="0" smtClean="0"/>
              <a:t>1991 the NHL introduced video review</a:t>
            </a:r>
          </a:p>
          <a:p>
            <a:pPr lvl="1"/>
            <a:endParaRPr lang="en-US" dirty="0"/>
          </a:p>
          <a:p>
            <a:pPr lvl="1"/>
            <a:r>
              <a:rPr lang="en-US" dirty="0" smtClean="0"/>
              <a:t>1994 a 103 day lockout staled the season.</a:t>
            </a:r>
            <a:endParaRPr lang="en-US" dirty="0"/>
          </a:p>
        </p:txBody>
      </p:sp>
    </p:spTree>
    <p:extLst>
      <p:ext uri="{BB962C8B-B14F-4D97-AF65-F5344CB8AC3E}">
        <p14:creationId xmlns:p14="http://schemas.microsoft.com/office/powerpoint/2010/main" val="22943696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Fads</a:t>
            </a:r>
            <a:endParaRPr lang="en-US" dirty="0"/>
          </a:p>
        </p:txBody>
      </p:sp>
      <p:sp>
        <p:nvSpPr>
          <p:cNvPr id="3" name="Content Placeholder 2"/>
          <p:cNvSpPr>
            <a:spLocks noGrp="1"/>
          </p:cNvSpPr>
          <p:nvPr>
            <p:ph idx="1"/>
          </p:nvPr>
        </p:nvSpPr>
        <p:spPr>
          <a:xfrm>
            <a:off x="305608" y="1031200"/>
            <a:ext cx="8076392" cy="5293399"/>
          </a:xfrm>
        </p:spPr>
        <p:txBody>
          <a:bodyPr>
            <a:noAutofit/>
          </a:bodyPr>
          <a:lstStyle/>
          <a:p>
            <a:pPr>
              <a:lnSpc>
                <a:spcPct val="150000"/>
              </a:lnSpc>
            </a:pPr>
            <a:r>
              <a:rPr lang="en-US" sz="2400" dirty="0" smtClean="0"/>
              <a:t>Line Dances (Macarena and Cha </a:t>
            </a:r>
            <a:r>
              <a:rPr lang="en-US" sz="2400" dirty="0" err="1" smtClean="0"/>
              <a:t>Cha</a:t>
            </a:r>
            <a:r>
              <a:rPr lang="en-US" sz="2400" dirty="0" smtClean="0"/>
              <a:t> Slide)</a:t>
            </a:r>
          </a:p>
          <a:p>
            <a:pPr>
              <a:lnSpc>
                <a:spcPct val="150000"/>
              </a:lnSpc>
            </a:pPr>
            <a:r>
              <a:rPr lang="en-US" sz="2400" dirty="0" smtClean="0"/>
              <a:t>What Would Jesus Do? (WWJD?) bracelets</a:t>
            </a:r>
          </a:p>
          <a:p>
            <a:pPr>
              <a:lnSpc>
                <a:spcPct val="150000"/>
              </a:lnSpc>
            </a:pPr>
            <a:r>
              <a:rPr lang="en-US" sz="2400" dirty="0" smtClean="0"/>
              <a:t>Oprah’s Book Club</a:t>
            </a:r>
          </a:p>
          <a:p>
            <a:pPr>
              <a:lnSpc>
                <a:spcPct val="150000"/>
              </a:lnSpc>
            </a:pPr>
            <a:r>
              <a:rPr lang="en-US" sz="2400" dirty="0" smtClean="0"/>
              <a:t>Tamagotchi</a:t>
            </a:r>
          </a:p>
          <a:p>
            <a:pPr>
              <a:lnSpc>
                <a:spcPct val="150000"/>
              </a:lnSpc>
            </a:pPr>
            <a:r>
              <a:rPr lang="en-US" sz="2400" dirty="0" smtClean="0"/>
              <a:t>Pokémon</a:t>
            </a:r>
          </a:p>
          <a:p>
            <a:pPr>
              <a:lnSpc>
                <a:spcPct val="150000"/>
              </a:lnSpc>
            </a:pPr>
            <a:r>
              <a:rPr lang="en-US" sz="2400" dirty="0" smtClean="0"/>
              <a:t>Push-Pops</a:t>
            </a:r>
          </a:p>
          <a:p>
            <a:pPr>
              <a:lnSpc>
                <a:spcPct val="150000"/>
              </a:lnSpc>
            </a:pPr>
            <a:r>
              <a:rPr lang="en-US" sz="2400" dirty="0" smtClean="0"/>
              <a:t>Tae Bo</a:t>
            </a:r>
          </a:p>
          <a:p>
            <a:pPr>
              <a:lnSpc>
                <a:spcPct val="150000"/>
              </a:lnSpc>
            </a:pPr>
            <a:r>
              <a:rPr lang="en-US" sz="2400" dirty="0" smtClean="0"/>
              <a:t>Chat Rooms</a:t>
            </a:r>
          </a:p>
          <a:p>
            <a:pPr>
              <a:lnSpc>
                <a:spcPct val="150000"/>
              </a:lnSpc>
            </a:pPr>
            <a:r>
              <a:rPr lang="en-US" sz="2400" dirty="0" smtClean="0"/>
              <a:t>Furby </a:t>
            </a:r>
            <a:endParaRPr lang="en-US" sz="2400" dirty="0"/>
          </a:p>
        </p:txBody>
      </p:sp>
    </p:spTree>
    <p:extLst>
      <p:ext uri="{BB962C8B-B14F-4D97-AF65-F5344CB8AC3E}">
        <p14:creationId xmlns:p14="http://schemas.microsoft.com/office/powerpoint/2010/main" val="37327968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Used to express someone’s own individuality</a:t>
            </a:r>
          </a:p>
          <a:p>
            <a:endParaRPr lang="en-US" dirty="0"/>
          </a:p>
          <a:p>
            <a:r>
              <a:rPr lang="en-US" dirty="0" smtClean="0"/>
              <a:t>Trendsetters= Generation X</a:t>
            </a:r>
          </a:p>
          <a:p>
            <a:endParaRPr lang="en-US" dirty="0"/>
          </a:p>
          <a:p>
            <a:r>
              <a:rPr lang="en-US" dirty="0" smtClean="0"/>
              <a:t>Styles included preppie, grunge, and goth</a:t>
            </a:r>
          </a:p>
          <a:p>
            <a:endParaRPr lang="en-US" dirty="0"/>
          </a:p>
          <a:p>
            <a:r>
              <a:rPr lang="en-US" dirty="0" smtClean="0"/>
              <a:t>Popular retail stores were Abercrombie &amp; Fitch, J. Crew, American Eagle, and Gap.</a:t>
            </a:r>
          </a:p>
          <a:p>
            <a:endParaRPr lang="en-US" dirty="0"/>
          </a:p>
          <a:p>
            <a:r>
              <a:rPr lang="en-US" dirty="0" smtClean="0"/>
              <a:t>Referred to as the decade of anti-fashion</a:t>
            </a:r>
          </a:p>
          <a:p>
            <a:pPr lvl="1"/>
            <a:r>
              <a:rPr lang="en-US" dirty="0" smtClean="0"/>
              <a:t>Loss of vibrant 80s</a:t>
            </a:r>
          </a:p>
          <a:p>
            <a:pPr lvl="1"/>
            <a:r>
              <a:rPr lang="en-US" dirty="0" smtClean="0"/>
              <a:t>More simplistic designs, colors, and patterns</a:t>
            </a:r>
          </a:p>
          <a:p>
            <a:pPr lvl="1"/>
            <a:r>
              <a:rPr lang="en-US" dirty="0" smtClean="0"/>
              <a:t>Extremely casual</a:t>
            </a:r>
            <a:endParaRPr lang="en-US" dirty="0"/>
          </a:p>
        </p:txBody>
      </p:sp>
    </p:spTree>
    <p:extLst>
      <p:ext uri="{BB962C8B-B14F-4D97-AF65-F5344CB8AC3E}">
        <p14:creationId xmlns:p14="http://schemas.microsoft.com/office/powerpoint/2010/main" val="34849577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 for Women</a:t>
            </a:r>
            <a:endParaRPr lang="en-US" dirty="0"/>
          </a:p>
        </p:txBody>
      </p:sp>
      <p:sp>
        <p:nvSpPr>
          <p:cNvPr id="3" name="Content Placeholder 2"/>
          <p:cNvSpPr>
            <a:spLocks noGrp="1"/>
          </p:cNvSpPr>
          <p:nvPr>
            <p:ph idx="1"/>
          </p:nvPr>
        </p:nvSpPr>
        <p:spPr>
          <a:xfrm>
            <a:off x="457200" y="1143000"/>
            <a:ext cx="5334000" cy="4983163"/>
          </a:xfrm>
        </p:spPr>
        <p:txBody>
          <a:bodyPr>
            <a:noAutofit/>
          </a:bodyPr>
          <a:lstStyle/>
          <a:p>
            <a:r>
              <a:rPr lang="en-US" altLang="en-US" sz="2000" dirty="0" smtClean="0"/>
              <a:t>Formal:</a:t>
            </a:r>
          </a:p>
          <a:p>
            <a:pPr lvl="1"/>
            <a:r>
              <a:rPr lang="en-US" altLang="en-US" sz="2000" dirty="0" smtClean="0"/>
              <a:t>long, black dresses, earthy/neutral tones, and business suits. </a:t>
            </a:r>
          </a:p>
          <a:p>
            <a:endParaRPr lang="en-US" altLang="en-US" sz="2000" dirty="0" smtClean="0"/>
          </a:p>
          <a:p>
            <a:r>
              <a:rPr lang="en-US" altLang="en-US" sz="2000" dirty="0" smtClean="0"/>
              <a:t>Casual:</a:t>
            </a:r>
          </a:p>
          <a:p>
            <a:pPr lvl="1"/>
            <a:r>
              <a:rPr lang="en-US" altLang="en-US" sz="2000" dirty="0" smtClean="0"/>
              <a:t>oversized sweater, stir-up jeans,                denim, lace blouses, flared jeans,                     turtlenecks, wedge shows.</a:t>
            </a:r>
          </a:p>
          <a:p>
            <a:pPr lvl="1"/>
            <a:endParaRPr lang="en-US" altLang="en-US" sz="2000" dirty="0" smtClean="0"/>
          </a:p>
          <a:p>
            <a:r>
              <a:rPr lang="en-US" altLang="en-US" sz="2000" dirty="0" smtClean="0"/>
              <a:t>Hairstyles:</a:t>
            </a:r>
          </a:p>
          <a:p>
            <a:pPr lvl="1"/>
            <a:r>
              <a:rPr lang="en-US" altLang="en-US" sz="2000" dirty="0" smtClean="0"/>
              <a:t>pixie cut that was straight, smooth</a:t>
            </a:r>
          </a:p>
          <a:p>
            <a:pPr lvl="1"/>
            <a:endParaRPr lang="en-US" altLang="en-US" sz="2000" dirty="0" smtClean="0"/>
          </a:p>
          <a:p>
            <a:r>
              <a:rPr lang="en-US" altLang="en-US" sz="2000" dirty="0" smtClean="0"/>
              <a:t>Women did not have to prove their                 strong like they did in the 80s.</a:t>
            </a:r>
          </a:p>
          <a:p>
            <a:endParaRPr lang="en-US" altLang="en-US" sz="2000" dirty="0" smtClean="0"/>
          </a:p>
          <a:p>
            <a:r>
              <a:rPr lang="en-US" altLang="en-US" sz="2000" dirty="0" smtClean="0"/>
              <a:t>very comfortable</a:t>
            </a:r>
          </a:p>
        </p:txBody>
      </p:sp>
    </p:spTree>
    <p:extLst>
      <p:ext uri="{BB962C8B-B14F-4D97-AF65-F5344CB8AC3E}">
        <p14:creationId xmlns:p14="http://schemas.microsoft.com/office/powerpoint/2010/main" val="31153284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 for Men</a:t>
            </a:r>
            <a:endParaRPr lang="en-US" dirty="0"/>
          </a:p>
        </p:txBody>
      </p:sp>
      <p:sp>
        <p:nvSpPr>
          <p:cNvPr id="3" name="Content Placeholder 2"/>
          <p:cNvSpPr>
            <a:spLocks noGrp="1"/>
          </p:cNvSpPr>
          <p:nvPr>
            <p:ph idx="1"/>
          </p:nvPr>
        </p:nvSpPr>
        <p:spPr>
          <a:xfrm>
            <a:off x="457200" y="1600200"/>
            <a:ext cx="5943600" cy="4876800"/>
          </a:xfrm>
        </p:spPr>
        <p:txBody>
          <a:bodyPr>
            <a:normAutofit fontScale="77500" lnSpcReduction="20000"/>
          </a:bodyPr>
          <a:lstStyle/>
          <a:p>
            <a:r>
              <a:rPr lang="en-US" dirty="0" smtClean="0"/>
              <a:t>Formal:</a:t>
            </a:r>
          </a:p>
          <a:p>
            <a:pPr lvl="1"/>
            <a:r>
              <a:rPr lang="en-US" dirty="0" smtClean="0"/>
              <a:t>Considered out of style to wear suits, instead dressed “Smart-Casual”</a:t>
            </a:r>
          </a:p>
          <a:p>
            <a:pPr lvl="1"/>
            <a:endParaRPr lang="en-US" dirty="0" smtClean="0"/>
          </a:p>
          <a:p>
            <a:r>
              <a:rPr lang="en-US" dirty="0" smtClean="0"/>
              <a:t>Casual:</a:t>
            </a:r>
          </a:p>
          <a:p>
            <a:pPr lvl="1"/>
            <a:r>
              <a:rPr lang="en-US" dirty="0" smtClean="0"/>
              <a:t>Flannel, khaki slacks, converses, black leather jackets, graphic print t-shirts, overalls</a:t>
            </a:r>
          </a:p>
          <a:p>
            <a:endParaRPr lang="en-US" dirty="0"/>
          </a:p>
          <a:p>
            <a:r>
              <a:rPr lang="en-US" dirty="0" smtClean="0"/>
              <a:t>Hairstyles:</a:t>
            </a:r>
          </a:p>
          <a:p>
            <a:pPr lvl="1"/>
            <a:r>
              <a:rPr lang="en-US" dirty="0" smtClean="0"/>
              <a:t>Bowl-cut, spiky hair, surfer hair, flattop</a:t>
            </a:r>
          </a:p>
          <a:p>
            <a:endParaRPr lang="en-US" dirty="0"/>
          </a:p>
          <a:p>
            <a:r>
              <a:rPr lang="en-US" dirty="0" smtClean="0"/>
              <a:t>The preppy style was more popular among men.</a:t>
            </a:r>
          </a:p>
          <a:p>
            <a:endParaRPr lang="en-US" dirty="0"/>
          </a:p>
          <a:p>
            <a:endParaRPr lang="en-US" dirty="0" smtClean="0"/>
          </a:p>
          <a:p>
            <a:pPr lvl="1"/>
            <a:endParaRPr lang="en-US" dirty="0"/>
          </a:p>
          <a:p>
            <a:pPr lvl="1"/>
            <a:endParaRPr lang="en-US" dirty="0"/>
          </a:p>
        </p:txBody>
      </p:sp>
    </p:spTree>
    <p:extLst>
      <p:ext uri="{BB962C8B-B14F-4D97-AF65-F5344CB8AC3E}">
        <p14:creationId xmlns:p14="http://schemas.microsoft.com/office/powerpoint/2010/main" val="11605192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Television</a:t>
            </a:r>
            <a:endParaRPr lang="en-US" dirty="0"/>
          </a:p>
        </p:txBody>
      </p:sp>
      <p:sp>
        <p:nvSpPr>
          <p:cNvPr id="3" name="Content Placeholder 2"/>
          <p:cNvSpPr>
            <a:spLocks noGrp="1"/>
          </p:cNvSpPr>
          <p:nvPr>
            <p:ph idx="1"/>
          </p:nvPr>
        </p:nvSpPr>
        <p:spPr/>
        <p:txBody>
          <a:bodyPr/>
          <a:lstStyle/>
          <a:p>
            <a:r>
              <a:rPr lang="en-US" dirty="0" smtClean="0"/>
              <a:t>Started airing shows and cartoons with more adult humor</a:t>
            </a:r>
          </a:p>
          <a:p>
            <a:endParaRPr lang="en-US" dirty="0"/>
          </a:p>
          <a:p>
            <a:r>
              <a:rPr lang="en-US" dirty="0" smtClean="0"/>
              <a:t>TV ratings and parental                                           controls had been put                                               into use.</a:t>
            </a:r>
            <a:endParaRPr lang="en-US" dirty="0"/>
          </a:p>
        </p:txBody>
      </p:sp>
    </p:spTree>
    <p:extLst>
      <p:ext uri="{BB962C8B-B14F-4D97-AF65-F5344CB8AC3E}">
        <p14:creationId xmlns:p14="http://schemas.microsoft.com/office/powerpoint/2010/main" val="24993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Love</a:t>
            </a:r>
            <a:endParaRPr lang="en-US" dirty="0"/>
          </a:p>
        </p:txBody>
      </p:sp>
      <p:sp>
        <p:nvSpPr>
          <p:cNvPr id="4" name="Content Placeholder 3"/>
          <p:cNvSpPr>
            <a:spLocks noGrp="1"/>
          </p:cNvSpPr>
          <p:nvPr>
            <p:ph sz="half" idx="1"/>
          </p:nvPr>
        </p:nvSpPr>
        <p:spPr/>
        <p:txBody>
          <a:bodyPr>
            <a:normAutofit/>
          </a:bodyPr>
          <a:lstStyle/>
          <a:p>
            <a:r>
              <a:rPr lang="en-US" sz="2000" dirty="0" smtClean="0"/>
              <a:t>Sexuality became less taboo</a:t>
            </a:r>
          </a:p>
          <a:p>
            <a:endParaRPr lang="en-US" sz="2000" dirty="0"/>
          </a:p>
          <a:p>
            <a:r>
              <a:rPr lang="en-US" sz="2000" dirty="0" smtClean="0"/>
              <a:t>Nudity was considered more casual</a:t>
            </a:r>
          </a:p>
          <a:p>
            <a:endParaRPr lang="en-US" sz="2000" dirty="0"/>
          </a:p>
          <a:p>
            <a:r>
              <a:rPr lang="en-US" sz="2000" dirty="0" smtClean="0"/>
              <a:t>Interracial dating, homosexuality, and dirty language increased</a:t>
            </a:r>
            <a:endParaRPr lang="en-US" sz="2000" dirty="0"/>
          </a:p>
        </p:txBody>
      </p:sp>
      <p:sp>
        <p:nvSpPr>
          <p:cNvPr id="5" name="Content Placeholder 4"/>
          <p:cNvSpPr>
            <a:spLocks noGrp="1"/>
          </p:cNvSpPr>
          <p:nvPr>
            <p:ph sz="half" idx="2"/>
          </p:nvPr>
        </p:nvSpPr>
        <p:spPr>
          <a:xfrm>
            <a:off x="4648200" y="1600200"/>
            <a:ext cx="4038600" cy="2770803"/>
          </a:xfrm>
        </p:spPr>
        <p:txBody>
          <a:bodyPr>
            <a:noAutofit/>
          </a:bodyPr>
          <a:lstStyle/>
          <a:p>
            <a:r>
              <a:rPr lang="en-US" sz="2000" dirty="0" smtClean="0"/>
              <a:t>Sex appeal was widely used in promoting products and movies</a:t>
            </a:r>
          </a:p>
          <a:p>
            <a:endParaRPr lang="en-US" sz="2000" dirty="0"/>
          </a:p>
          <a:p>
            <a:r>
              <a:rPr lang="en-US" sz="2000" dirty="0" smtClean="0"/>
              <a:t>Sexual education courses were being taught in school for the first time.</a:t>
            </a:r>
          </a:p>
          <a:p>
            <a:endParaRPr lang="en-US" sz="2000" dirty="0"/>
          </a:p>
          <a:p>
            <a:r>
              <a:rPr lang="en-US" sz="2000" dirty="0" smtClean="0"/>
              <a:t>Sexual promiscuity led to the spread of STDs and increase in teen pregnancies.</a:t>
            </a:r>
            <a:endParaRPr lang="en-US" sz="2000" dirty="0"/>
          </a:p>
        </p:txBody>
      </p:sp>
    </p:spTree>
    <p:extLst>
      <p:ext uri="{BB962C8B-B14F-4D97-AF65-F5344CB8AC3E}">
        <p14:creationId xmlns:p14="http://schemas.microsoft.com/office/powerpoint/2010/main" val="9143567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Technology</a:t>
            </a:r>
            <a:endParaRPr lang="en-US" dirty="0"/>
          </a:p>
        </p:txBody>
      </p:sp>
      <p:sp>
        <p:nvSpPr>
          <p:cNvPr id="3" name="Content Placeholder 2"/>
          <p:cNvSpPr>
            <a:spLocks noGrp="1"/>
          </p:cNvSpPr>
          <p:nvPr>
            <p:ph idx="1"/>
          </p:nvPr>
        </p:nvSpPr>
        <p:spPr>
          <a:xfrm>
            <a:off x="457200" y="1600200"/>
            <a:ext cx="6400800" cy="4525963"/>
          </a:xfrm>
        </p:spPr>
        <p:txBody>
          <a:bodyPr>
            <a:normAutofit fontScale="92500" lnSpcReduction="20000"/>
          </a:bodyPr>
          <a:lstStyle/>
          <a:p>
            <a:r>
              <a:rPr lang="en-US" altLang="en-US" dirty="0" smtClean="0"/>
              <a:t>Invention of cell phones &amp; internet caused big boom in economy and completely changed how businesses worked.</a:t>
            </a:r>
          </a:p>
          <a:p>
            <a:endParaRPr lang="en-US" altLang="en-US" dirty="0" smtClean="0"/>
          </a:p>
          <a:p>
            <a:r>
              <a:rPr lang="en-US" altLang="en-US" dirty="0" smtClean="0"/>
              <a:t>As the quality of information improved, businesses operated more efficiently (E-Mail)</a:t>
            </a:r>
          </a:p>
          <a:p>
            <a:endParaRPr lang="en-US" altLang="en-US" dirty="0" smtClean="0"/>
          </a:p>
          <a:p>
            <a:r>
              <a:rPr lang="en-US" altLang="en-US" dirty="0" smtClean="0"/>
              <a:t>Information technologies allowed for quicker delivery times</a:t>
            </a:r>
          </a:p>
        </p:txBody>
      </p:sp>
    </p:spTree>
    <p:extLst>
      <p:ext uri="{BB962C8B-B14F-4D97-AF65-F5344CB8AC3E}">
        <p14:creationId xmlns:p14="http://schemas.microsoft.com/office/powerpoint/2010/main" val="16288491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Connected</a:t>
            </a:r>
            <a:endParaRPr lang="en-US" dirty="0"/>
          </a:p>
        </p:txBody>
      </p:sp>
      <p:sp>
        <p:nvSpPr>
          <p:cNvPr id="3" name="Content Placeholder 2"/>
          <p:cNvSpPr>
            <a:spLocks noGrp="1"/>
          </p:cNvSpPr>
          <p:nvPr>
            <p:ph idx="1"/>
          </p:nvPr>
        </p:nvSpPr>
        <p:spPr>
          <a:xfrm>
            <a:off x="457200" y="1600200"/>
            <a:ext cx="6629400" cy="4525963"/>
          </a:xfrm>
        </p:spPr>
        <p:txBody>
          <a:bodyPr>
            <a:normAutofit fontScale="92500" lnSpcReduction="20000"/>
          </a:bodyPr>
          <a:lstStyle/>
          <a:p>
            <a:r>
              <a:rPr lang="en-US" dirty="0" smtClean="0"/>
              <a:t>Invention of cell phones and voicemail made life much easier.</a:t>
            </a:r>
          </a:p>
          <a:p>
            <a:endParaRPr lang="en-US" dirty="0"/>
          </a:p>
          <a:p>
            <a:r>
              <a:rPr lang="en-US" dirty="0" smtClean="0"/>
              <a:t>With long distance calling, one person could talk to another person on the opposite side of the world.</a:t>
            </a:r>
          </a:p>
          <a:p>
            <a:endParaRPr lang="en-US" dirty="0"/>
          </a:p>
          <a:p>
            <a:r>
              <a:rPr lang="en-US" dirty="0" smtClean="0"/>
              <a:t>Text messaging, people could easily communicate with one another without calling.</a:t>
            </a:r>
          </a:p>
        </p:txBody>
      </p:sp>
    </p:spTree>
    <p:extLst>
      <p:ext uri="{BB962C8B-B14F-4D97-AF65-F5344CB8AC3E}">
        <p14:creationId xmlns:p14="http://schemas.microsoft.com/office/powerpoint/2010/main" val="35848838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idx="1"/>
          </p:nvPr>
        </p:nvSpPr>
        <p:spPr/>
        <p:txBody>
          <a:bodyPr/>
          <a:lstStyle/>
          <a:p>
            <a:r>
              <a:rPr lang="en-US" dirty="0" smtClean="0"/>
              <a:t>Affected trade and the relations with other nations.</a:t>
            </a:r>
          </a:p>
          <a:p>
            <a:endParaRPr lang="en-US" dirty="0"/>
          </a:p>
          <a:p>
            <a:r>
              <a:rPr lang="en-US" dirty="0" smtClean="0"/>
              <a:t>This has greatly affected the U.S. specifically with trade relationship with China.</a:t>
            </a:r>
            <a:endParaRPr lang="en-US" dirty="0"/>
          </a:p>
        </p:txBody>
      </p:sp>
    </p:spTree>
    <p:extLst>
      <p:ext uri="{BB962C8B-B14F-4D97-AF65-F5344CB8AC3E}">
        <p14:creationId xmlns:p14="http://schemas.microsoft.com/office/powerpoint/2010/main" val="18578548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Inventions and Discoveries</a:t>
            </a:r>
            <a:endParaRPr lang="en-US" dirty="0"/>
          </a:p>
        </p:txBody>
      </p:sp>
      <p:sp>
        <p:nvSpPr>
          <p:cNvPr id="4" name="Content Placeholder 3"/>
          <p:cNvSpPr>
            <a:spLocks noGrp="1"/>
          </p:cNvSpPr>
          <p:nvPr>
            <p:ph sz="half" idx="1"/>
          </p:nvPr>
        </p:nvSpPr>
        <p:spPr>
          <a:xfrm>
            <a:off x="457200" y="1600200"/>
            <a:ext cx="4038600" cy="4800600"/>
          </a:xfrm>
        </p:spPr>
        <p:txBody>
          <a:bodyPr>
            <a:normAutofit fontScale="85000" lnSpcReduction="20000"/>
          </a:bodyPr>
          <a:lstStyle/>
          <a:p>
            <a:r>
              <a:rPr lang="en-US" altLang="en-US" dirty="0" smtClean="0"/>
              <a:t>VHS movies changed to DVD disks</a:t>
            </a:r>
          </a:p>
          <a:p>
            <a:r>
              <a:rPr lang="en-US" altLang="en-US" dirty="0" smtClean="0"/>
              <a:t>MP3’s paved the way for future devices (IPods)</a:t>
            </a:r>
          </a:p>
          <a:p>
            <a:r>
              <a:rPr lang="en-US" altLang="en-US" dirty="0" smtClean="0"/>
              <a:t>GPS</a:t>
            </a:r>
          </a:p>
          <a:p>
            <a:r>
              <a:rPr lang="en-US" altLang="en-US" dirty="0" smtClean="0"/>
              <a:t>Digital Cameras</a:t>
            </a:r>
          </a:p>
          <a:p>
            <a:r>
              <a:rPr lang="en-US" altLang="en-US" dirty="0" smtClean="0"/>
              <a:t>Instant Messaging (AIM, MSN)</a:t>
            </a:r>
          </a:p>
          <a:p>
            <a:r>
              <a:rPr lang="en-US" altLang="en-US" dirty="0" smtClean="0"/>
              <a:t>Hubble Space Telescope (revolutionized astronomy)</a:t>
            </a:r>
          </a:p>
          <a:p>
            <a:r>
              <a:rPr lang="en-US" altLang="en-US" dirty="0" smtClean="0"/>
              <a:t>Extra solar Planets detected</a:t>
            </a:r>
          </a:p>
          <a:p>
            <a:r>
              <a:rPr lang="en-US" altLang="en-US" dirty="0" smtClean="0"/>
              <a:t>Internet businesses (Amazon, EBay, Google, Yahoo, etc.)</a:t>
            </a:r>
          </a:p>
          <a:p>
            <a:endParaRPr lang="en-US" altLang="en-US" dirty="0" smtClean="0"/>
          </a:p>
          <a:p>
            <a:endParaRPr lang="en-US" dirty="0"/>
          </a:p>
        </p:txBody>
      </p:sp>
      <p:sp>
        <p:nvSpPr>
          <p:cNvPr id="5" name="Content Placeholder 4"/>
          <p:cNvSpPr>
            <a:spLocks noGrp="1"/>
          </p:cNvSpPr>
          <p:nvPr>
            <p:ph sz="half" idx="2"/>
          </p:nvPr>
        </p:nvSpPr>
        <p:spPr/>
        <p:txBody>
          <a:bodyPr>
            <a:normAutofit fontScale="85000" lnSpcReduction="20000"/>
          </a:bodyPr>
          <a:lstStyle/>
          <a:p>
            <a:r>
              <a:rPr lang="en-US" altLang="en-US" dirty="0" smtClean="0"/>
              <a:t>PDA’s</a:t>
            </a:r>
          </a:p>
          <a:p>
            <a:r>
              <a:rPr lang="en-US" altLang="en-US" dirty="0" smtClean="0"/>
              <a:t>DVR</a:t>
            </a:r>
          </a:p>
          <a:p>
            <a:r>
              <a:rPr lang="en-US" altLang="en-US" dirty="0" smtClean="0"/>
              <a:t>Home Gaming Consoles with 3D graphics</a:t>
            </a:r>
          </a:p>
          <a:p>
            <a:r>
              <a:rPr lang="en-US" altLang="en-US" dirty="0" smtClean="0"/>
              <a:t>Game cartridges converted to CDs</a:t>
            </a:r>
          </a:p>
          <a:p>
            <a:r>
              <a:rPr lang="en-US" altLang="en-US" dirty="0" smtClean="0"/>
              <a:t>First Hybrid Car (1997)</a:t>
            </a:r>
          </a:p>
          <a:p>
            <a:r>
              <a:rPr lang="en-US" altLang="en-US" dirty="0" smtClean="0"/>
              <a:t>DNA identification found wide application in Criminal Law</a:t>
            </a:r>
          </a:p>
          <a:p>
            <a:endParaRPr lang="en-US" dirty="0"/>
          </a:p>
        </p:txBody>
      </p:sp>
    </p:spTree>
    <p:extLst>
      <p:ext uri="{BB962C8B-B14F-4D97-AF65-F5344CB8AC3E}">
        <p14:creationId xmlns:p14="http://schemas.microsoft.com/office/powerpoint/2010/main" val="2763401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Popular Genres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altLang="en-US" dirty="0" smtClean="0"/>
              <a:t>Dance-Pop</a:t>
            </a:r>
          </a:p>
          <a:p>
            <a:r>
              <a:rPr lang="en-US" altLang="en-US" dirty="0" smtClean="0"/>
              <a:t>Teen Pop</a:t>
            </a:r>
          </a:p>
          <a:p>
            <a:r>
              <a:rPr lang="en-US" altLang="en-US" dirty="0" smtClean="0"/>
              <a:t>Industrial Rock</a:t>
            </a:r>
          </a:p>
          <a:p>
            <a:r>
              <a:rPr lang="en-US" altLang="en-US" dirty="0" smtClean="0"/>
              <a:t>Grunge</a:t>
            </a:r>
          </a:p>
          <a:p>
            <a:r>
              <a:rPr lang="en-US" altLang="en-US" dirty="0" smtClean="0"/>
              <a:t>Alternative</a:t>
            </a:r>
          </a:p>
          <a:p>
            <a:r>
              <a:rPr lang="en-US" altLang="en-US" dirty="0" smtClean="0"/>
              <a:t>Britpop</a:t>
            </a:r>
          </a:p>
          <a:p>
            <a:r>
              <a:rPr lang="en-US" altLang="en-US" dirty="0" smtClean="0"/>
              <a:t>Electronica</a:t>
            </a:r>
          </a:p>
          <a:p>
            <a:r>
              <a:rPr lang="en-US" altLang="en-US" dirty="0" smtClean="0"/>
              <a:t>Techno and House</a:t>
            </a:r>
          </a:p>
          <a:p>
            <a:r>
              <a:rPr lang="en-US" altLang="en-US" dirty="0" smtClean="0"/>
              <a:t>Hip Hop</a:t>
            </a:r>
          </a:p>
          <a:p>
            <a:r>
              <a:rPr lang="en-US" altLang="en-US" dirty="0" err="1" smtClean="0"/>
              <a:t>Gangsta</a:t>
            </a:r>
            <a:r>
              <a:rPr lang="en-US" altLang="en-US" dirty="0" smtClean="0"/>
              <a:t> Rap</a:t>
            </a:r>
          </a:p>
        </p:txBody>
      </p:sp>
    </p:spTree>
    <p:extLst>
      <p:ext uri="{BB962C8B-B14F-4D97-AF65-F5344CB8AC3E}">
        <p14:creationId xmlns:p14="http://schemas.microsoft.com/office/powerpoint/2010/main" val="25858093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a:t>
            </a:r>
            <a:r>
              <a:rPr lang="en-US" dirty="0" err="1" smtClean="0"/>
              <a:t>Gangsta</a:t>
            </a:r>
            <a:r>
              <a:rPr lang="en-US" dirty="0" smtClean="0"/>
              <a:t> Rap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Evolved from hardcore hip hop and its main culture behind it reflects urban crime and violent lifestyles of inner-city youths.</a:t>
            </a:r>
          </a:p>
          <a:p>
            <a:endParaRPr lang="en-US" dirty="0"/>
          </a:p>
          <a:p>
            <a:r>
              <a:rPr lang="en-US" dirty="0" smtClean="0"/>
              <a:t>Lyrics vary from accurate reflections to fictionalized accounts</a:t>
            </a:r>
          </a:p>
          <a:p>
            <a:endParaRPr lang="en-US" dirty="0"/>
          </a:p>
          <a:p>
            <a:r>
              <a:rPr lang="en-US" dirty="0" smtClean="0"/>
              <a:t>Pioneered in the late 80s by </a:t>
            </a:r>
            <a:r>
              <a:rPr lang="en-US" dirty="0" err="1" smtClean="0"/>
              <a:t>Schooly</a:t>
            </a:r>
            <a:r>
              <a:rPr lang="en-US" dirty="0" smtClean="0"/>
              <a:t> D and Ice-T, but it became popular in the early 90s by N.W.A</a:t>
            </a:r>
            <a:endParaRPr lang="en-US" dirty="0"/>
          </a:p>
        </p:txBody>
      </p:sp>
    </p:spTree>
    <p:extLst>
      <p:ext uri="{BB962C8B-B14F-4D97-AF65-F5344CB8AC3E}">
        <p14:creationId xmlns:p14="http://schemas.microsoft.com/office/powerpoint/2010/main" val="6933340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a:t>
            </a:r>
            <a:r>
              <a:rPr lang="en-US" dirty="0" err="1" smtClean="0"/>
              <a:t>Gangsta</a:t>
            </a:r>
            <a:r>
              <a:rPr lang="en-US" dirty="0" smtClean="0"/>
              <a:t> Rap Artists</a:t>
            </a:r>
            <a:endParaRPr lang="en-US" dirty="0"/>
          </a:p>
        </p:txBody>
      </p:sp>
      <p:sp>
        <p:nvSpPr>
          <p:cNvPr id="3" name="Content Placeholder 2"/>
          <p:cNvSpPr>
            <a:spLocks noGrp="1"/>
          </p:cNvSpPr>
          <p:nvPr>
            <p:ph idx="1"/>
          </p:nvPr>
        </p:nvSpPr>
        <p:spPr/>
        <p:txBody>
          <a:bodyPr>
            <a:normAutofit fontScale="70000" lnSpcReduction="20000"/>
          </a:bodyPr>
          <a:lstStyle/>
          <a:p>
            <a:pPr indent="-274320" fontAlgn="auto">
              <a:spcAft>
                <a:spcPts val="0"/>
              </a:spcAft>
              <a:defRPr/>
            </a:pPr>
            <a:r>
              <a:rPr lang="en-US" dirty="0"/>
              <a:t>Dr. Dre</a:t>
            </a:r>
          </a:p>
          <a:p>
            <a:pPr indent="-274320" fontAlgn="auto">
              <a:spcAft>
                <a:spcPts val="0"/>
              </a:spcAft>
              <a:defRPr/>
            </a:pPr>
            <a:r>
              <a:rPr lang="en-US" dirty="0"/>
              <a:t>Ice Cube</a:t>
            </a:r>
          </a:p>
          <a:p>
            <a:pPr indent="-274320" fontAlgn="auto">
              <a:spcAft>
                <a:spcPts val="0"/>
              </a:spcAft>
              <a:defRPr/>
            </a:pPr>
            <a:r>
              <a:rPr lang="en-US" dirty="0" err="1"/>
              <a:t>Eazy</a:t>
            </a:r>
            <a:r>
              <a:rPr lang="en-US" dirty="0"/>
              <a:t>-E </a:t>
            </a:r>
          </a:p>
          <a:p>
            <a:pPr indent="-274320" fontAlgn="auto">
              <a:spcAft>
                <a:spcPts val="0"/>
              </a:spcAft>
              <a:defRPr/>
            </a:pPr>
            <a:r>
              <a:rPr lang="en-US" dirty="0"/>
              <a:t>Run DMC</a:t>
            </a:r>
          </a:p>
          <a:p>
            <a:pPr indent="-274320" fontAlgn="auto">
              <a:spcAft>
                <a:spcPts val="0"/>
              </a:spcAft>
              <a:defRPr/>
            </a:pPr>
            <a:r>
              <a:rPr lang="en-US" dirty="0"/>
              <a:t>Public Enemy</a:t>
            </a:r>
          </a:p>
          <a:p>
            <a:pPr indent="-274320" fontAlgn="auto">
              <a:spcAft>
                <a:spcPts val="0"/>
              </a:spcAft>
              <a:defRPr/>
            </a:pPr>
            <a:r>
              <a:rPr lang="en-US" dirty="0"/>
              <a:t>Tupac Shakur</a:t>
            </a:r>
          </a:p>
          <a:p>
            <a:pPr indent="-274320" fontAlgn="auto">
              <a:spcAft>
                <a:spcPts val="0"/>
              </a:spcAft>
              <a:defRPr/>
            </a:pPr>
            <a:r>
              <a:rPr lang="en-US" dirty="0"/>
              <a:t>Notorious B.I.G. (Biggie Smalls, </a:t>
            </a:r>
            <a:r>
              <a:rPr lang="en-US" dirty="0" err="1"/>
              <a:t>Babay</a:t>
            </a:r>
            <a:r>
              <a:rPr lang="en-US" dirty="0"/>
              <a:t> </a:t>
            </a:r>
            <a:r>
              <a:rPr lang="en-US" dirty="0" err="1"/>
              <a:t>Babay</a:t>
            </a:r>
            <a:r>
              <a:rPr lang="en-US" dirty="0"/>
              <a:t>)</a:t>
            </a:r>
          </a:p>
          <a:p>
            <a:pPr indent="-274320" fontAlgn="auto">
              <a:spcAft>
                <a:spcPts val="0"/>
              </a:spcAft>
              <a:defRPr/>
            </a:pPr>
            <a:r>
              <a:rPr lang="en-US" dirty="0"/>
              <a:t>Snoop </a:t>
            </a:r>
            <a:r>
              <a:rPr lang="en-US" dirty="0" err="1"/>
              <a:t>Dogg</a:t>
            </a:r>
            <a:endParaRPr lang="en-US" dirty="0"/>
          </a:p>
          <a:p>
            <a:pPr indent="-274320" fontAlgn="auto">
              <a:spcAft>
                <a:spcPts val="0"/>
              </a:spcAft>
              <a:defRPr/>
            </a:pPr>
            <a:r>
              <a:rPr lang="en-US" dirty="0"/>
              <a:t>Wu Tang Clan</a:t>
            </a:r>
          </a:p>
          <a:p>
            <a:pPr indent="-274320" fontAlgn="auto">
              <a:spcAft>
                <a:spcPts val="0"/>
              </a:spcAft>
              <a:defRPr/>
            </a:pPr>
            <a:r>
              <a:rPr lang="en-US" dirty="0" err="1"/>
              <a:t>Cam’ron</a:t>
            </a:r>
            <a:r>
              <a:rPr lang="en-US" dirty="0"/>
              <a:t> (</a:t>
            </a:r>
            <a:r>
              <a:rPr lang="en-US" dirty="0" err="1"/>
              <a:t>KillaCam</a:t>
            </a:r>
            <a:r>
              <a:rPr lang="en-US" dirty="0"/>
              <a:t>)</a:t>
            </a:r>
          </a:p>
          <a:p>
            <a:pPr indent="-274320" fontAlgn="auto">
              <a:spcAft>
                <a:spcPts val="0"/>
              </a:spcAft>
              <a:defRPr/>
            </a:pPr>
            <a:r>
              <a:rPr lang="en-US" dirty="0"/>
              <a:t>Big L</a:t>
            </a:r>
          </a:p>
          <a:p>
            <a:pPr indent="-274320" fontAlgn="auto">
              <a:spcAft>
                <a:spcPts val="0"/>
              </a:spcAft>
              <a:defRPr/>
            </a:pPr>
            <a:r>
              <a:rPr lang="en-US" dirty="0"/>
              <a:t>Andre </a:t>
            </a:r>
            <a:r>
              <a:rPr lang="en-US" dirty="0" err="1"/>
              <a:t>Nickatina</a:t>
            </a:r>
            <a:endParaRPr lang="en-US" dirty="0"/>
          </a:p>
          <a:p>
            <a:pPr indent="-274320" fontAlgn="auto">
              <a:spcAft>
                <a:spcPts val="0"/>
              </a:spcAft>
              <a:defRPr/>
            </a:pPr>
            <a:r>
              <a:rPr lang="en-US" dirty="0" err="1"/>
              <a:t>Mase</a:t>
            </a:r>
            <a:endParaRPr lang="en-US" dirty="0"/>
          </a:p>
        </p:txBody>
      </p:sp>
    </p:spTree>
    <p:extLst>
      <p:ext uri="{BB962C8B-B14F-4D97-AF65-F5344CB8AC3E}">
        <p14:creationId xmlns:p14="http://schemas.microsoft.com/office/powerpoint/2010/main" val="8999026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of Controversy</a:t>
            </a:r>
            <a:endParaRPr lang="en-US" dirty="0"/>
          </a:p>
        </p:txBody>
      </p:sp>
      <p:sp>
        <p:nvSpPr>
          <p:cNvPr id="3" name="Content Placeholder 2"/>
          <p:cNvSpPr>
            <a:spLocks noGrp="1"/>
          </p:cNvSpPr>
          <p:nvPr>
            <p:ph idx="1"/>
          </p:nvPr>
        </p:nvSpPr>
        <p:spPr/>
        <p:txBody>
          <a:bodyPr>
            <a:normAutofit lnSpcReduction="10000"/>
          </a:bodyPr>
          <a:lstStyle/>
          <a:p>
            <a:r>
              <a:rPr lang="en-US" dirty="0" err="1" smtClean="0"/>
              <a:t>Gangsta</a:t>
            </a:r>
            <a:r>
              <a:rPr lang="en-US" dirty="0" smtClean="0"/>
              <a:t> rap became the most lucrative subgenre of hip hop.</a:t>
            </a:r>
          </a:p>
          <a:p>
            <a:endParaRPr lang="en-US" dirty="0"/>
          </a:p>
          <a:p>
            <a:r>
              <a:rPr lang="en-US" dirty="0" smtClean="0"/>
              <a:t>Some rappers connected to gangs.</a:t>
            </a:r>
          </a:p>
          <a:p>
            <a:endParaRPr lang="en-US" dirty="0"/>
          </a:p>
          <a:p>
            <a:r>
              <a:rPr lang="en-US" dirty="0" smtClean="0"/>
              <a:t>Controversial attention by promoting violence, crime, profanity, sex, homophobia, racism, promiscuity, misogyny, rape, street gangs, drug dealing, and abuse of narcotics/alcohol.</a:t>
            </a:r>
            <a:endParaRPr lang="en-US" dirty="0"/>
          </a:p>
        </p:txBody>
      </p:sp>
    </p:spTree>
    <p:extLst>
      <p:ext uri="{BB962C8B-B14F-4D97-AF65-F5344CB8AC3E}">
        <p14:creationId xmlns:p14="http://schemas.microsoft.com/office/powerpoint/2010/main" val="2273035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Popular Artists</a:t>
            </a:r>
            <a:endParaRPr lang="en-US" dirty="0"/>
          </a:p>
        </p:txBody>
      </p:sp>
      <p:sp>
        <p:nvSpPr>
          <p:cNvPr id="3" name="Content Placeholder 2"/>
          <p:cNvSpPr>
            <a:spLocks noGrp="1"/>
          </p:cNvSpPr>
          <p:nvPr>
            <p:ph sz="half" idx="1"/>
          </p:nvPr>
        </p:nvSpPr>
        <p:spPr/>
        <p:txBody>
          <a:bodyPr>
            <a:normAutofit/>
          </a:bodyPr>
          <a:lstStyle/>
          <a:p>
            <a:r>
              <a:rPr lang="en-US" altLang="en-US" sz="2400" dirty="0" smtClean="0"/>
              <a:t>Britney Spears</a:t>
            </a:r>
          </a:p>
          <a:p>
            <a:r>
              <a:rPr lang="en-US" altLang="en-US" sz="2400" dirty="0" smtClean="0"/>
              <a:t>NSYNC</a:t>
            </a:r>
          </a:p>
          <a:p>
            <a:r>
              <a:rPr lang="en-US" altLang="en-US" sz="2400" dirty="0" smtClean="0"/>
              <a:t>Backstreet Boys</a:t>
            </a:r>
          </a:p>
          <a:p>
            <a:r>
              <a:rPr lang="en-US" altLang="en-US" sz="2400" dirty="0" smtClean="0"/>
              <a:t>Aaron Carter</a:t>
            </a:r>
          </a:p>
          <a:p>
            <a:r>
              <a:rPr lang="en-US" altLang="en-US" sz="2400" dirty="0" smtClean="0"/>
              <a:t>Nirvana</a:t>
            </a:r>
          </a:p>
          <a:p>
            <a:r>
              <a:rPr lang="en-US" altLang="en-US" sz="2400" dirty="0" smtClean="0"/>
              <a:t>Pearl Jam</a:t>
            </a:r>
          </a:p>
          <a:p>
            <a:r>
              <a:rPr lang="en-US" altLang="en-US" sz="2400" dirty="0" smtClean="0"/>
              <a:t>Radiohead</a:t>
            </a:r>
          </a:p>
          <a:p>
            <a:r>
              <a:rPr lang="en-US" altLang="en-US" sz="2400" dirty="0" smtClean="0"/>
              <a:t>TLC</a:t>
            </a:r>
          </a:p>
          <a:p>
            <a:r>
              <a:rPr lang="en-US" altLang="en-US" sz="2400" dirty="0" smtClean="0"/>
              <a:t>Destiny’s Child</a:t>
            </a:r>
          </a:p>
          <a:p>
            <a:endParaRPr lang="en-US" altLang="en-US" sz="2000" dirty="0" smtClean="0"/>
          </a:p>
          <a:p>
            <a:endParaRPr lang="en-US" sz="2000" dirty="0"/>
          </a:p>
        </p:txBody>
      </p:sp>
      <p:sp>
        <p:nvSpPr>
          <p:cNvPr id="10" name="Content Placeholder 9"/>
          <p:cNvSpPr>
            <a:spLocks noGrp="1"/>
          </p:cNvSpPr>
          <p:nvPr>
            <p:ph sz="half" idx="2"/>
          </p:nvPr>
        </p:nvSpPr>
        <p:spPr/>
        <p:txBody>
          <a:bodyPr>
            <a:normAutofit/>
          </a:bodyPr>
          <a:lstStyle/>
          <a:p>
            <a:r>
              <a:rPr lang="en-US" altLang="en-US" sz="2400" dirty="0" smtClean="0"/>
              <a:t>Green Day</a:t>
            </a:r>
          </a:p>
          <a:p>
            <a:r>
              <a:rPr lang="en-US" altLang="en-US" sz="2400" dirty="0" smtClean="0"/>
              <a:t>Beastie Boys (R.I.P. MCA)</a:t>
            </a:r>
          </a:p>
          <a:p>
            <a:r>
              <a:rPr lang="en-US" altLang="en-US" sz="2400" dirty="0" smtClean="0"/>
              <a:t>Red Hot Chili Peppers</a:t>
            </a:r>
          </a:p>
          <a:p>
            <a:r>
              <a:rPr lang="en-US" altLang="en-US" sz="2400" dirty="0" smtClean="0"/>
              <a:t>Spice Girls</a:t>
            </a:r>
          </a:p>
          <a:p>
            <a:r>
              <a:rPr lang="en-US" altLang="en-US" sz="2400" dirty="0" smtClean="0"/>
              <a:t>LL Cool J</a:t>
            </a:r>
          </a:p>
          <a:p>
            <a:r>
              <a:rPr lang="en-US" altLang="en-US" sz="2400" dirty="0" smtClean="0"/>
              <a:t>Marky Mark and the Funky Bunch</a:t>
            </a:r>
          </a:p>
          <a:p>
            <a:r>
              <a:rPr lang="en-US" altLang="en-US" sz="2400" dirty="0" smtClean="0"/>
              <a:t>Dave Matthews Band</a:t>
            </a:r>
          </a:p>
          <a:p>
            <a:endParaRPr lang="en-US" sz="2400" dirty="0"/>
          </a:p>
        </p:txBody>
      </p:sp>
      <p:sp>
        <p:nvSpPr>
          <p:cNvPr id="4" name="Content Placeholder 2"/>
          <p:cNvSpPr txBox="1">
            <a:spLocks/>
          </p:cNvSpPr>
          <p:nvPr/>
        </p:nvSpPr>
        <p:spPr>
          <a:xfrm>
            <a:off x="4533900" y="1511300"/>
            <a:ext cx="4183063" cy="50196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sz="1700" dirty="0"/>
          </a:p>
        </p:txBody>
      </p:sp>
    </p:spTree>
    <p:extLst>
      <p:ext uri="{BB962C8B-B14F-4D97-AF65-F5344CB8AC3E}">
        <p14:creationId xmlns:p14="http://schemas.microsoft.com/office/powerpoint/2010/main" val="374544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11 Attacks (2001)</a:t>
            </a:r>
            <a:endParaRPr lang="en-US" dirty="0"/>
          </a:p>
        </p:txBody>
      </p:sp>
      <p:sp>
        <p:nvSpPr>
          <p:cNvPr id="3" name="Content Placeholder 2"/>
          <p:cNvSpPr>
            <a:spLocks noGrp="1"/>
          </p:cNvSpPr>
          <p:nvPr>
            <p:ph idx="1"/>
          </p:nvPr>
        </p:nvSpPr>
        <p:spPr>
          <a:xfrm>
            <a:off x="457200" y="1600200"/>
            <a:ext cx="6096000" cy="4800600"/>
          </a:xfrm>
        </p:spPr>
        <p:txBody>
          <a:bodyPr>
            <a:normAutofit fontScale="85000" lnSpcReduction="20000"/>
          </a:bodyPr>
          <a:lstStyle/>
          <a:p>
            <a:r>
              <a:rPr lang="en-US" dirty="0" smtClean="0"/>
              <a:t>Four coordinated terrorists attacks by Islamic terrorists group Al-Qaeda.</a:t>
            </a:r>
          </a:p>
          <a:p>
            <a:endParaRPr lang="en-US" dirty="0"/>
          </a:p>
          <a:p>
            <a:r>
              <a:rPr lang="en-US" dirty="0" smtClean="0"/>
              <a:t>Tuesday morning on September 11, 2001</a:t>
            </a:r>
          </a:p>
          <a:p>
            <a:endParaRPr lang="en-US" dirty="0"/>
          </a:p>
          <a:p>
            <a:r>
              <a:rPr lang="en-US" dirty="0" smtClean="0"/>
              <a:t>2,996 people killed and over 6,000 injured.</a:t>
            </a:r>
          </a:p>
          <a:p>
            <a:endParaRPr lang="en-US" dirty="0"/>
          </a:p>
          <a:p>
            <a:r>
              <a:rPr lang="en-US" dirty="0" smtClean="0"/>
              <a:t>At least $10 billion in property and infrastructure damage and $3 trillion in total cost.</a:t>
            </a:r>
            <a:endParaRPr lang="en-US" dirty="0"/>
          </a:p>
        </p:txBody>
      </p:sp>
    </p:spTree>
    <p:extLst>
      <p:ext uri="{BB962C8B-B14F-4D97-AF65-F5344CB8AC3E}">
        <p14:creationId xmlns:p14="http://schemas.microsoft.com/office/powerpoint/2010/main" val="51971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Life</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Divorce rates increased dramatically.</a:t>
            </a:r>
          </a:p>
          <a:p>
            <a:endParaRPr lang="en-US" dirty="0" smtClean="0"/>
          </a:p>
          <a:p>
            <a:r>
              <a:rPr lang="en-US" dirty="0" smtClean="0"/>
              <a:t>Greater employment rate and economic independence for women also caused many divorces.</a:t>
            </a:r>
          </a:p>
          <a:p>
            <a:endParaRPr lang="en-US" dirty="0"/>
          </a:p>
          <a:p>
            <a:r>
              <a:rPr lang="en-US" dirty="0" smtClean="0"/>
              <a:t>Divorce and remarriage was generally more accepted.</a:t>
            </a:r>
          </a:p>
          <a:p>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Empty Nest Syndrome increased  as more children left their parents when they turned 18.</a:t>
            </a:r>
          </a:p>
          <a:p>
            <a:endParaRPr lang="en-US" dirty="0"/>
          </a:p>
          <a:p>
            <a:r>
              <a:rPr lang="en-US" dirty="0" smtClean="0"/>
              <a:t>The amount of blended families increased when mothers and fathers with children from previous marriages remarried.</a:t>
            </a:r>
            <a:endParaRPr lang="en-US" dirty="0"/>
          </a:p>
        </p:txBody>
      </p:sp>
    </p:spTree>
    <p:extLst>
      <p:ext uri="{BB962C8B-B14F-4D97-AF65-F5344CB8AC3E}">
        <p14:creationId xmlns:p14="http://schemas.microsoft.com/office/powerpoint/2010/main" val="15416174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11 Attacks</a:t>
            </a:r>
            <a:endParaRPr lang="en-US" dirty="0"/>
          </a:p>
        </p:txBody>
      </p:sp>
      <p:sp>
        <p:nvSpPr>
          <p:cNvPr id="3" name="Content Placeholder 2"/>
          <p:cNvSpPr>
            <a:spLocks noGrp="1"/>
          </p:cNvSpPr>
          <p:nvPr>
            <p:ph idx="1"/>
          </p:nvPr>
        </p:nvSpPr>
        <p:spPr>
          <a:xfrm>
            <a:off x="457200" y="1600200"/>
            <a:ext cx="8077200" cy="4953000"/>
          </a:xfrm>
        </p:spPr>
        <p:txBody>
          <a:bodyPr>
            <a:normAutofit fontScale="77500" lnSpcReduction="20000"/>
          </a:bodyPr>
          <a:lstStyle/>
          <a:p>
            <a:r>
              <a:rPr lang="en-US" dirty="0" smtClean="0"/>
              <a:t>4 passenger airliners were hijacked by 19 al-Qaeda terrorists.</a:t>
            </a:r>
          </a:p>
          <a:p>
            <a:endParaRPr lang="en-US" dirty="0"/>
          </a:p>
          <a:p>
            <a:r>
              <a:rPr lang="en-US" dirty="0" smtClean="0"/>
              <a:t>Two of the planes, American Airlines Flight 11 and United Airlines Flight 175 were crashed into the North and South towers of the World Trade Center.  Buildings collapsed in an hour and 42 minutes.</a:t>
            </a:r>
          </a:p>
          <a:p>
            <a:endParaRPr lang="en-US" dirty="0"/>
          </a:p>
          <a:p>
            <a:r>
              <a:rPr lang="en-US" dirty="0" smtClean="0"/>
              <a:t>American Airlines Flight 77, was crashed into the Pentagon (headquarters for the Department of Defense)</a:t>
            </a:r>
          </a:p>
          <a:p>
            <a:endParaRPr lang="en-US" dirty="0"/>
          </a:p>
          <a:p>
            <a:r>
              <a:rPr lang="en-US" dirty="0" smtClean="0"/>
              <a:t>United Airlines Flight 93, crashed into a field in Pennsylvania when passengers tried to take the plane back.</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6156331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in Afghanistan (2001)</a:t>
            </a:r>
            <a:endParaRPr lang="en-US" dirty="0"/>
          </a:p>
        </p:txBody>
      </p:sp>
      <p:sp>
        <p:nvSpPr>
          <p:cNvPr id="3" name="Content Placeholder 2"/>
          <p:cNvSpPr>
            <a:spLocks noGrp="1"/>
          </p:cNvSpPr>
          <p:nvPr>
            <p:ph idx="1"/>
          </p:nvPr>
        </p:nvSpPr>
        <p:spPr>
          <a:xfrm>
            <a:off x="457200" y="1600200"/>
            <a:ext cx="8229600" cy="4724400"/>
          </a:xfrm>
        </p:spPr>
        <p:txBody>
          <a:bodyPr>
            <a:normAutofit fontScale="32500" lnSpcReduction="20000"/>
          </a:bodyPr>
          <a:lstStyle/>
          <a:p>
            <a:r>
              <a:rPr lang="en-US" sz="6500" dirty="0" smtClean="0"/>
              <a:t>Invasion of Afghanistan 2001 till 2014</a:t>
            </a:r>
          </a:p>
          <a:p>
            <a:endParaRPr lang="en-US" sz="6500" dirty="0"/>
          </a:p>
          <a:p>
            <a:r>
              <a:rPr lang="en-US" sz="6500" dirty="0" smtClean="0"/>
              <a:t>Supported by Canada and the United Kingdom then in 2003 the rest of NATO.</a:t>
            </a:r>
          </a:p>
          <a:p>
            <a:endParaRPr lang="en-US" sz="6500" dirty="0"/>
          </a:p>
          <a:p>
            <a:r>
              <a:rPr lang="en-US" sz="6500" dirty="0" smtClean="0"/>
              <a:t>Main goal to dismantle al-Qaeda</a:t>
            </a:r>
          </a:p>
          <a:p>
            <a:endParaRPr lang="en-US" sz="6500" dirty="0"/>
          </a:p>
          <a:p>
            <a:r>
              <a:rPr lang="en-US" sz="6500" dirty="0" smtClean="0"/>
              <a:t>President George W. Bush demanded the Taliban hand over Osama bin Laden.  The Taliban refused unless we could show evidence of his interaction.</a:t>
            </a:r>
          </a:p>
          <a:p>
            <a:endParaRPr lang="en-US" sz="6500" dirty="0"/>
          </a:p>
          <a:p>
            <a:r>
              <a:rPr lang="en-US" sz="6500" dirty="0" smtClean="0"/>
              <a:t>October 7, 2001 the U.S. launched Operation Enduring Freedom.</a:t>
            </a:r>
          </a:p>
          <a:p>
            <a:endParaRPr lang="en-US" sz="6500" dirty="0"/>
          </a:p>
          <a:p>
            <a:r>
              <a:rPr lang="en-US" sz="6500" dirty="0" smtClean="0"/>
              <a:t>As of 2017, thousands of American  and NATO troops remain in Afghanistan as military advisors.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6458962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War in Afghanistan</a:t>
            </a:r>
            <a:endParaRPr lang="en-US" dirty="0"/>
          </a:p>
        </p:txBody>
      </p:sp>
      <p:sp>
        <p:nvSpPr>
          <p:cNvPr id="4" name="Text Placeholder 3"/>
          <p:cNvSpPr>
            <a:spLocks noGrp="1"/>
          </p:cNvSpPr>
          <p:nvPr>
            <p:ph type="body" idx="1"/>
          </p:nvPr>
        </p:nvSpPr>
        <p:spPr>
          <a:xfrm>
            <a:off x="460375" y="914400"/>
            <a:ext cx="4040188" cy="639762"/>
          </a:xfrm>
        </p:spPr>
        <p:txBody>
          <a:bodyPr/>
          <a:lstStyle/>
          <a:p>
            <a:r>
              <a:rPr lang="en-US" dirty="0" smtClean="0"/>
              <a:t>Allied Forces</a:t>
            </a:r>
            <a:endParaRPr lang="en-US" dirty="0"/>
          </a:p>
        </p:txBody>
      </p:sp>
      <p:sp>
        <p:nvSpPr>
          <p:cNvPr id="5" name="Content Placeholder 4"/>
          <p:cNvSpPr>
            <a:spLocks noGrp="1"/>
          </p:cNvSpPr>
          <p:nvPr>
            <p:ph sz="half" idx="2"/>
          </p:nvPr>
        </p:nvSpPr>
        <p:spPr>
          <a:xfrm>
            <a:off x="228600" y="1554162"/>
            <a:ext cx="8534400" cy="5075238"/>
          </a:xfrm>
        </p:spPr>
        <p:txBody>
          <a:bodyPr>
            <a:noAutofit/>
          </a:bodyPr>
          <a:lstStyle/>
          <a:p>
            <a:r>
              <a:rPr lang="en-US" sz="2000" dirty="0" smtClean="0"/>
              <a:t>Afghan security forces:</a:t>
            </a:r>
          </a:p>
          <a:p>
            <a:pPr lvl="1"/>
            <a:r>
              <a:rPr lang="en-US" dirty="0" smtClean="0"/>
              <a:t>21,950 Killed</a:t>
            </a:r>
          </a:p>
          <a:p>
            <a:pPr lvl="1"/>
            <a:endParaRPr lang="en-US" dirty="0" smtClean="0"/>
          </a:p>
          <a:p>
            <a:r>
              <a:rPr lang="en-US" sz="2000" dirty="0" smtClean="0"/>
              <a:t>Northern Alliance:</a:t>
            </a:r>
          </a:p>
          <a:p>
            <a:pPr lvl="1"/>
            <a:r>
              <a:rPr lang="en-US" dirty="0" smtClean="0"/>
              <a:t>200 Killed</a:t>
            </a:r>
          </a:p>
          <a:p>
            <a:pPr lvl="1"/>
            <a:endParaRPr lang="en-US" dirty="0" smtClean="0"/>
          </a:p>
          <a:p>
            <a:r>
              <a:rPr lang="en-US" sz="2000" dirty="0" smtClean="0"/>
              <a:t>Coalition:</a:t>
            </a:r>
          </a:p>
          <a:p>
            <a:pPr lvl="1"/>
            <a:r>
              <a:rPr lang="en-US" dirty="0" smtClean="0"/>
              <a:t>3,486 (U.S. 2,356; United Kingdom 454; Canada 158; France 89; Germany 57; Italy 53; others 321) Killed</a:t>
            </a:r>
          </a:p>
          <a:p>
            <a:pPr lvl="1"/>
            <a:r>
              <a:rPr lang="en-US" dirty="0" smtClean="0"/>
              <a:t>22,773 (U.S. 19,950; United Kingdom 2,188; Canada 635) Wounded</a:t>
            </a:r>
          </a:p>
          <a:p>
            <a:pPr lvl="1"/>
            <a:endParaRPr lang="en-US" dirty="0" smtClean="0"/>
          </a:p>
          <a:p>
            <a:r>
              <a:rPr lang="en-US" sz="2000" dirty="0" smtClean="0"/>
              <a:t>Contractors </a:t>
            </a:r>
          </a:p>
          <a:p>
            <a:pPr lvl="1"/>
            <a:r>
              <a:rPr lang="en-US" dirty="0" smtClean="0"/>
              <a:t>1,582 Dead</a:t>
            </a:r>
          </a:p>
          <a:p>
            <a:pPr lvl="1"/>
            <a:r>
              <a:rPr lang="en-US" dirty="0" smtClean="0"/>
              <a:t>More than 15,000 wounded.</a:t>
            </a:r>
            <a:endParaRPr lang="en-US" dirty="0"/>
          </a:p>
        </p:txBody>
      </p:sp>
      <p:sp>
        <p:nvSpPr>
          <p:cNvPr id="6" name="Text Placeholder 5"/>
          <p:cNvSpPr>
            <a:spLocks noGrp="1"/>
          </p:cNvSpPr>
          <p:nvPr>
            <p:ph type="body" sz="quarter" idx="3"/>
          </p:nvPr>
        </p:nvSpPr>
        <p:spPr>
          <a:xfrm>
            <a:off x="4648200" y="914400"/>
            <a:ext cx="4041775" cy="639762"/>
          </a:xfrm>
        </p:spPr>
        <p:txBody>
          <a:bodyPr/>
          <a:lstStyle/>
          <a:p>
            <a:r>
              <a:rPr lang="en-US" dirty="0" smtClean="0"/>
              <a:t>Insurgency</a:t>
            </a:r>
            <a:endParaRPr lang="en-US" dirty="0"/>
          </a:p>
        </p:txBody>
      </p:sp>
      <p:sp>
        <p:nvSpPr>
          <p:cNvPr id="7" name="Content Placeholder 6"/>
          <p:cNvSpPr>
            <a:spLocks noGrp="1"/>
          </p:cNvSpPr>
          <p:nvPr>
            <p:ph sz="quarter" idx="4"/>
          </p:nvPr>
        </p:nvSpPr>
        <p:spPr>
          <a:xfrm>
            <a:off x="4648200" y="1554162"/>
            <a:ext cx="4041775" cy="3951288"/>
          </a:xfrm>
        </p:spPr>
        <p:txBody>
          <a:bodyPr/>
          <a:lstStyle/>
          <a:p>
            <a:r>
              <a:rPr lang="en-US" dirty="0" smtClean="0"/>
              <a:t>Total Killed 25,000 – 40,500</a:t>
            </a:r>
            <a:endParaRPr lang="en-US" dirty="0"/>
          </a:p>
        </p:txBody>
      </p:sp>
    </p:spTree>
    <p:extLst>
      <p:ext uri="{BB962C8B-B14F-4D97-AF65-F5344CB8AC3E}">
        <p14:creationId xmlns:p14="http://schemas.microsoft.com/office/powerpoint/2010/main" val="18604801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in Iraq (2003)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2003, the invasion of Iraq by a United States led coalition toppled the government of Saddam Hussein.</a:t>
            </a:r>
          </a:p>
          <a:p>
            <a:endParaRPr lang="en-US" dirty="0"/>
          </a:p>
          <a:p>
            <a:r>
              <a:rPr lang="en-US" dirty="0" smtClean="0"/>
              <a:t>The conflict continued for much of the next decade</a:t>
            </a:r>
          </a:p>
          <a:p>
            <a:endParaRPr lang="en-US" dirty="0"/>
          </a:p>
          <a:p>
            <a:r>
              <a:rPr lang="en-US" dirty="0" smtClean="0"/>
              <a:t>Barack Obama formally withdrew all combat troops from Iraq by December 2011, but got re0involved in 2014.</a:t>
            </a:r>
            <a:endParaRPr lang="en-US" dirty="0"/>
          </a:p>
        </p:txBody>
      </p:sp>
    </p:spTree>
    <p:extLst>
      <p:ext uri="{BB962C8B-B14F-4D97-AF65-F5344CB8AC3E}">
        <p14:creationId xmlns:p14="http://schemas.microsoft.com/office/powerpoint/2010/main" val="33621978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War in Iraq (2003)</a:t>
            </a:r>
            <a:endParaRPr lang="en-US" dirty="0"/>
          </a:p>
        </p:txBody>
      </p:sp>
      <p:sp>
        <p:nvSpPr>
          <p:cNvPr id="4" name="Text Placeholder 3"/>
          <p:cNvSpPr>
            <a:spLocks noGrp="1"/>
          </p:cNvSpPr>
          <p:nvPr>
            <p:ph type="body" idx="1"/>
          </p:nvPr>
        </p:nvSpPr>
        <p:spPr>
          <a:xfrm>
            <a:off x="457200" y="914400"/>
            <a:ext cx="4040188" cy="639762"/>
          </a:xfrm>
        </p:spPr>
        <p:txBody>
          <a:bodyPr/>
          <a:lstStyle/>
          <a:p>
            <a:r>
              <a:rPr lang="en-US" dirty="0" smtClean="0"/>
              <a:t>Allied Forces</a:t>
            </a:r>
            <a:endParaRPr lang="en-US" dirty="0"/>
          </a:p>
        </p:txBody>
      </p:sp>
      <p:sp>
        <p:nvSpPr>
          <p:cNvPr id="5" name="Content Placeholder 4"/>
          <p:cNvSpPr>
            <a:spLocks noGrp="1"/>
          </p:cNvSpPr>
          <p:nvPr>
            <p:ph sz="half" idx="2"/>
          </p:nvPr>
        </p:nvSpPr>
        <p:spPr>
          <a:xfrm>
            <a:off x="228600" y="1524000"/>
            <a:ext cx="5486400" cy="5334000"/>
          </a:xfrm>
        </p:spPr>
        <p:txBody>
          <a:bodyPr>
            <a:normAutofit/>
          </a:bodyPr>
          <a:lstStyle/>
          <a:p>
            <a:r>
              <a:rPr lang="en-US" dirty="0" smtClean="0"/>
              <a:t>Iraqi Security Forces:</a:t>
            </a:r>
          </a:p>
          <a:p>
            <a:pPr lvl="1"/>
            <a:r>
              <a:rPr lang="en-US" dirty="0" smtClean="0"/>
              <a:t>Killed 17,690</a:t>
            </a:r>
          </a:p>
          <a:p>
            <a:pPr lvl="1"/>
            <a:r>
              <a:rPr lang="en-US" dirty="0" smtClean="0"/>
              <a:t>Wounded 40,000+</a:t>
            </a:r>
          </a:p>
          <a:p>
            <a:pPr lvl="1"/>
            <a:endParaRPr lang="en-US" dirty="0" smtClean="0"/>
          </a:p>
          <a:p>
            <a:r>
              <a:rPr lang="en-US" dirty="0" smtClean="0"/>
              <a:t>Coalition Forces:</a:t>
            </a:r>
          </a:p>
          <a:p>
            <a:pPr lvl="1"/>
            <a:r>
              <a:rPr lang="en-US" dirty="0" smtClean="0"/>
              <a:t>Killed 4,816 (4,498 U.S., 179 UK, 139 others)</a:t>
            </a:r>
          </a:p>
          <a:p>
            <a:pPr lvl="1"/>
            <a:r>
              <a:rPr lang="en-US" dirty="0" smtClean="0"/>
              <a:t>Missing/Captured  17 (8 rescued, 9 died in captivity)</a:t>
            </a:r>
          </a:p>
          <a:p>
            <a:pPr lvl="1"/>
            <a:r>
              <a:rPr lang="en-US" dirty="0" smtClean="0"/>
              <a:t>Wounded 32,776+ (32,249 U.S., 315 UK, 212 others)</a:t>
            </a:r>
          </a:p>
          <a:p>
            <a:pPr lvl="1"/>
            <a:endParaRPr lang="en-US" dirty="0" smtClean="0"/>
          </a:p>
          <a:p>
            <a:r>
              <a:rPr lang="en-US" dirty="0" smtClean="0"/>
              <a:t>Contractors:</a:t>
            </a:r>
          </a:p>
          <a:p>
            <a:pPr lvl="1"/>
            <a:r>
              <a:rPr lang="en-US" dirty="0" smtClean="0"/>
              <a:t>Killed 1,554</a:t>
            </a:r>
          </a:p>
          <a:p>
            <a:pPr lvl="1"/>
            <a:r>
              <a:rPr lang="en-US" dirty="0" smtClean="0"/>
              <a:t>Wounded /Injured: 43,880</a:t>
            </a:r>
          </a:p>
        </p:txBody>
      </p:sp>
      <p:sp>
        <p:nvSpPr>
          <p:cNvPr id="6" name="Text Placeholder 5"/>
          <p:cNvSpPr>
            <a:spLocks noGrp="1"/>
          </p:cNvSpPr>
          <p:nvPr>
            <p:ph type="body" sz="quarter" idx="3"/>
          </p:nvPr>
        </p:nvSpPr>
        <p:spPr>
          <a:xfrm>
            <a:off x="5562600" y="914400"/>
            <a:ext cx="3124200" cy="639762"/>
          </a:xfrm>
        </p:spPr>
        <p:txBody>
          <a:bodyPr/>
          <a:lstStyle/>
          <a:p>
            <a:r>
              <a:rPr lang="en-US" dirty="0" smtClean="0"/>
              <a:t>Iraqi Forces</a:t>
            </a:r>
            <a:endParaRPr lang="en-US" dirty="0"/>
          </a:p>
        </p:txBody>
      </p:sp>
      <p:sp>
        <p:nvSpPr>
          <p:cNvPr id="7" name="Content Placeholder 6"/>
          <p:cNvSpPr>
            <a:spLocks noGrp="1"/>
          </p:cNvSpPr>
          <p:nvPr>
            <p:ph sz="quarter" idx="4"/>
          </p:nvPr>
        </p:nvSpPr>
        <p:spPr>
          <a:xfrm>
            <a:off x="5562600" y="1524000"/>
            <a:ext cx="3124200" cy="3951288"/>
          </a:xfrm>
        </p:spPr>
        <p:txBody>
          <a:bodyPr/>
          <a:lstStyle/>
          <a:p>
            <a:r>
              <a:rPr lang="en-US" dirty="0" smtClean="0"/>
              <a:t>7,600 – 10,800</a:t>
            </a:r>
          </a:p>
          <a:p>
            <a:endParaRPr lang="en-US" dirty="0"/>
          </a:p>
          <a:p>
            <a:r>
              <a:rPr lang="en-US" dirty="0" smtClean="0"/>
              <a:t>Insurgents</a:t>
            </a:r>
          </a:p>
          <a:p>
            <a:pPr lvl="1"/>
            <a:r>
              <a:rPr lang="en-US" dirty="0" smtClean="0"/>
              <a:t>Killed 26,544</a:t>
            </a:r>
          </a:p>
          <a:p>
            <a:pPr lvl="1"/>
            <a:r>
              <a:rPr lang="en-US" dirty="0" smtClean="0"/>
              <a:t>Detainees 12,000</a:t>
            </a:r>
            <a:endParaRPr lang="en-US" dirty="0"/>
          </a:p>
        </p:txBody>
      </p:sp>
    </p:spTree>
    <p:extLst>
      <p:ext uri="{BB962C8B-B14F-4D97-AF65-F5344CB8AC3E}">
        <p14:creationId xmlns:p14="http://schemas.microsoft.com/office/powerpoint/2010/main" val="11393990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Hurricane Katrina (2005)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One of the five deadliest hurricanes in the history of the United States.</a:t>
            </a:r>
          </a:p>
          <a:p>
            <a:endParaRPr lang="en-US" dirty="0"/>
          </a:p>
          <a:p>
            <a:r>
              <a:rPr lang="en-US" dirty="0" smtClean="0"/>
              <a:t>Overall, at least 1,245 people died in the hurricane and subsequent floods, making it the deadliest hurricane since 1928.</a:t>
            </a:r>
          </a:p>
          <a:p>
            <a:endParaRPr lang="en-US" dirty="0"/>
          </a:p>
          <a:p>
            <a:r>
              <a:rPr lang="en-US" dirty="0" smtClean="0"/>
              <a:t>Over fifty breaches in New Orleans's hurricane surge protection.</a:t>
            </a:r>
          </a:p>
          <a:p>
            <a:endParaRPr lang="en-US" dirty="0"/>
          </a:p>
          <a:p>
            <a:r>
              <a:rPr lang="en-US" dirty="0" smtClean="0"/>
              <a:t>Total property damage $108 billion</a:t>
            </a:r>
            <a:endParaRPr lang="en-US" dirty="0"/>
          </a:p>
        </p:txBody>
      </p:sp>
    </p:spTree>
    <p:extLst>
      <p:ext uri="{BB962C8B-B14F-4D97-AF65-F5344CB8AC3E}">
        <p14:creationId xmlns:p14="http://schemas.microsoft.com/office/powerpoint/2010/main" val="42875535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Hurricane Katrina (2005)</a:t>
            </a:r>
            <a:endParaRPr lang="en-US" dirty="0"/>
          </a:p>
        </p:txBody>
      </p:sp>
      <p:sp>
        <p:nvSpPr>
          <p:cNvPr id="3" name="Content Placeholder 2"/>
          <p:cNvSpPr>
            <a:spLocks noGrp="1"/>
          </p:cNvSpPr>
          <p:nvPr>
            <p:ph idx="1"/>
          </p:nvPr>
        </p:nvSpPr>
        <p:spPr/>
        <p:txBody>
          <a:bodyPr/>
          <a:lstStyle/>
          <a:p>
            <a:r>
              <a:rPr lang="en-US" dirty="0" smtClean="0"/>
              <a:t>Formed August 23, 2005 and dissipated August 31, 2005</a:t>
            </a:r>
          </a:p>
          <a:p>
            <a:endParaRPr lang="en-US" dirty="0"/>
          </a:p>
          <a:p>
            <a:r>
              <a:rPr lang="en-US" dirty="0" smtClean="0"/>
              <a:t>Highest winds                                                             175 mph</a:t>
            </a:r>
            <a:endParaRPr lang="en-US" dirty="0"/>
          </a:p>
        </p:txBody>
      </p:sp>
    </p:spTree>
    <p:extLst>
      <p:ext uri="{BB962C8B-B14F-4D97-AF65-F5344CB8AC3E}">
        <p14:creationId xmlns:p14="http://schemas.microsoft.com/office/powerpoint/2010/main" val="9316250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Barrack Obama (2008)</a:t>
            </a:r>
            <a:endParaRPr lang="en-US" dirty="0"/>
          </a:p>
        </p:txBody>
      </p:sp>
      <p:sp>
        <p:nvSpPr>
          <p:cNvPr id="3" name="Content Placeholder 2"/>
          <p:cNvSpPr>
            <a:spLocks noGrp="1"/>
          </p:cNvSpPr>
          <p:nvPr>
            <p:ph idx="1"/>
          </p:nvPr>
        </p:nvSpPr>
        <p:spPr>
          <a:xfrm>
            <a:off x="457200" y="1600200"/>
            <a:ext cx="8153400" cy="5010150"/>
          </a:xfrm>
        </p:spPr>
        <p:txBody>
          <a:bodyPr>
            <a:normAutofit fontScale="77500" lnSpcReduction="20000"/>
          </a:bodyPr>
          <a:lstStyle/>
          <a:p>
            <a:r>
              <a:rPr lang="en-US" dirty="0" smtClean="0"/>
              <a:t>First African American President</a:t>
            </a:r>
          </a:p>
          <a:p>
            <a:endParaRPr lang="en-US" dirty="0"/>
          </a:p>
          <a:p>
            <a:r>
              <a:rPr lang="en-US" dirty="0" smtClean="0"/>
              <a:t>January 20, 2009 – January 20, 2017</a:t>
            </a:r>
          </a:p>
          <a:p>
            <a:endParaRPr lang="en-US" dirty="0"/>
          </a:p>
          <a:p>
            <a:r>
              <a:rPr lang="en-US" dirty="0" smtClean="0"/>
              <a:t>Served in the U.S. Senate in Illinois                                from 2005 to 2008 and the Illinois                                     State Senate from 1997 to 2004.</a:t>
            </a:r>
          </a:p>
          <a:p>
            <a:endParaRPr lang="en-US" dirty="0"/>
          </a:p>
          <a:p>
            <a:r>
              <a:rPr lang="en-US" dirty="0" smtClean="0"/>
              <a:t>Went to Harvard Law School</a:t>
            </a:r>
          </a:p>
          <a:p>
            <a:endParaRPr lang="en-US" dirty="0"/>
          </a:p>
          <a:p>
            <a:r>
              <a:rPr lang="en-US" dirty="0" smtClean="0"/>
              <a:t>Fought for gun control laws, LGBT,                                     brokered a nuclear deal with Iran                                         and normalized U.S. relations with                                    Cuba.</a:t>
            </a:r>
            <a:endParaRPr lang="en-US" dirty="0"/>
          </a:p>
        </p:txBody>
      </p:sp>
    </p:spTree>
    <p:extLst>
      <p:ext uri="{BB962C8B-B14F-4D97-AF65-F5344CB8AC3E}">
        <p14:creationId xmlns:p14="http://schemas.microsoft.com/office/powerpoint/2010/main" val="1278097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Oil Spill (2010)</a:t>
            </a:r>
            <a:endParaRPr lang="en-US" dirty="0"/>
          </a:p>
        </p:txBody>
      </p:sp>
      <p:sp>
        <p:nvSpPr>
          <p:cNvPr id="3" name="Content Placeholder 2"/>
          <p:cNvSpPr>
            <a:spLocks noGrp="1"/>
          </p:cNvSpPr>
          <p:nvPr>
            <p:ph idx="1"/>
          </p:nvPr>
        </p:nvSpPr>
        <p:spPr/>
        <p:txBody>
          <a:bodyPr/>
          <a:lstStyle/>
          <a:p>
            <a:r>
              <a:rPr lang="en-US" dirty="0" smtClean="0"/>
              <a:t>Deepwater Horizon oil rig (BP) in the Gulf of Mexico explodes, spilling millions of gallons of oil into the Sea.</a:t>
            </a:r>
          </a:p>
          <a:p>
            <a:endParaRPr lang="en-US" dirty="0"/>
          </a:p>
          <a:p>
            <a:r>
              <a:rPr lang="en-US" dirty="0" smtClean="0"/>
              <a:t>Becomes the worst oil spill in American history.</a:t>
            </a:r>
            <a:endParaRPr lang="en-US" dirty="0"/>
          </a:p>
        </p:txBody>
      </p:sp>
      <p:pic>
        <p:nvPicPr>
          <p:cNvPr id="972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8325" y="4801665"/>
            <a:ext cx="3495675" cy="2048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72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1665"/>
            <a:ext cx="3048000" cy="2028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72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4801665"/>
            <a:ext cx="2619375" cy="2028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75246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Osama Bin Laden (2011)</a:t>
            </a:r>
            <a:endParaRPr lang="en-US" dirty="0"/>
          </a:p>
        </p:txBody>
      </p:sp>
      <p:sp>
        <p:nvSpPr>
          <p:cNvPr id="3" name="Content Placeholder 2"/>
          <p:cNvSpPr>
            <a:spLocks noGrp="1"/>
          </p:cNvSpPr>
          <p:nvPr>
            <p:ph idx="1"/>
          </p:nvPr>
        </p:nvSpPr>
        <p:spPr>
          <a:xfrm>
            <a:off x="457200" y="1600200"/>
            <a:ext cx="8229600" cy="2209799"/>
          </a:xfrm>
        </p:spPr>
        <p:txBody>
          <a:bodyPr>
            <a:normAutofit fontScale="92500" lnSpcReduction="20000"/>
          </a:bodyPr>
          <a:lstStyle/>
          <a:p>
            <a:r>
              <a:rPr lang="en-US" dirty="0" smtClean="0"/>
              <a:t>Leader of al-Qaeda and mastermind of the September 11 attacks, is killed in Abbottabad, Pakistan.</a:t>
            </a:r>
          </a:p>
          <a:p>
            <a:endParaRPr lang="en-US" dirty="0"/>
          </a:p>
          <a:p>
            <a:r>
              <a:rPr lang="en-US" dirty="0" smtClean="0"/>
              <a:t>Killed by members of seal team 6</a:t>
            </a:r>
            <a:endParaRPr lang="en-US" dirty="0"/>
          </a:p>
        </p:txBody>
      </p:sp>
    </p:spTree>
    <p:extLst>
      <p:ext uri="{BB962C8B-B14F-4D97-AF65-F5344CB8AC3E}">
        <p14:creationId xmlns:p14="http://schemas.microsoft.com/office/powerpoint/2010/main" val="188452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 Liberation</a:t>
            </a:r>
            <a:endParaRPr lang="en-US" dirty="0"/>
          </a:p>
        </p:txBody>
      </p:sp>
      <p:sp>
        <p:nvSpPr>
          <p:cNvPr id="3" name="Content Placeholder 2"/>
          <p:cNvSpPr>
            <a:spLocks noGrp="1"/>
          </p:cNvSpPr>
          <p:nvPr>
            <p:ph idx="1"/>
          </p:nvPr>
        </p:nvSpPr>
        <p:spPr>
          <a:xfrm>
            <a:off x="457200" y="1600200"/>
            <a:ext cx="5638800" cy="4525963"/>
          </a:xfrm>
        </p:spPr>
        <p:txBody>
          <a:bodyPr>
            <a:normAutofit fontScale="85000" lnSpcReduction="10000"/>
          </a:bodyPr>
          <a:lstStyle/>
          <a:p>
            <a:r>
              <a:rPr lang="en-US" dirty="0" smtClean="0"/>
              <a:t>In the 1970s, homosexuals began fighting for an end to discrimination.</a:t>
            </a:r>
          </a:p>
          <a:p>
            <a:endParaRPr lang="en-US" dirty="0"/>
          </a:p>
          <a:p>
            <a:r>
              <a:rPr lang="en-US" dirty="0" smtClean="0"/>
              <a:t>In 1973, the American Psychiatric  Association removed homosexuality from its list of mental disorders.</a:t>
            </a:r>
          </a:p>
          <a:p>
            <a:endParaRPr lang="en-US" dirty="0"/>
          </a:p>
          <a:p>
            <a:r>
              <a:rPr lang="en-US" dirty="0" smtClean="0"/>
              <a:t>Although great strides were made toward antidiscrimination the fight for equality would continue.</a:t>
            </a:r>
            <a:endParaRPr lang="en-US" dirty="0"/>
          </a:p>
        </p:txBody>
      </p:sp>
    </p:spTree>
    <p:extLst>
      <p:ext uri="{BB962C8B-B14F-4D97-AF65-F5344CB8AC3E}">
        <p14:creationId xmlns:p14="http://schemas.microsoft.com/office/powerpoint/2010/main" val="5360425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Boston Marathon Bombing (2013)</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Two bombs went off at the finishing line of the race.</a:t>
            </a:r>
          </a:p>
          <a:p>
            <a:endParaRPr lang="en-US" dirty="0"/>
          </a:p>
          <a:p>
            <a:r>
              <a:rPr lang="en-US" dirty="0" smtClean="0"/>
              <a:t>Killed 3 and wounded 283 runners and spectators.</a:t>
            </a:r>
          </a:p>
          <a:p>
            <a:endParaRPr lang="en-US" dirty="0"/>
          </a:p>
          <a:p>
            <a:r>
              <a:rPr lang="en-US" dirty="0" err="1" smtClean="0"/>
              <a:t>Tamerian</a:t>
            </a:r>
            <a:r>
              <a:rPr lang="en-US" dirty="0" smtClean="0"/>
              <a:t> and Dzhokhar </a:t>
            </a:r>
            <a:r>
              <a:rPr lang="en-US" dirty="0" err="1" smtClean="0"/>
              <a:t>Tsarnaev</a:t>
            </a:r>
            <a:r>
              <a:rPr lang="en-US" dirty="0" smtClean="0"/>
              <a:t> were the suspects.</a:t>
            </a:r>
          </a:p>
          <a:p>
            <a:endParaRPr lang="en-US" dirty="0"/>
          </a:p>
          <a:p>
            <a:r>
              <a:rPr lang="en-US" dirty="0" smtClean="0"/>
              <a:t>They led the police on a high speed chase, killed one officer. </a:t>
            </a:r>
            <a:r>
              <a:rPr lang="en-US" dirty="0" err="1" smtClean="0"/>
              <a:t>Tamerian</a:t>
            </a:r>
            <a:r>
              <a:rPr lang="en-US" dirty="0" smtClean="0"/>
              <a:t> was killed                                                                                        in a shootout and Dzhokhar                                                                          was arrested.</a:t>
            </a:r>
          </a:p>
          <a:p>
            <a:endParaRPr lang="en-US" dirty="0"/>
          </a:p>
          <a:p>
            <a:r>
              <a:rPr lang="en-US" dirty="0" smtClean="0"/>
              <a:t>Dzhokhar is convicted and                                                                   sentenced to death in 2015</a:t>
            </a:r>
            <a:endParaRPr lang="en-US" dirty="0"/>
          </a:p>
        </p:txBody>
      </p:sp>
    </p:spTree>
    <p:extLst>
      <p:ext uri="{BB962C8B-B14F-4D97-AF65-F5344CB8AC3E}">
        <p14:creationId xmlns:p14="http://schemas.microsoft.com/office/powerpoint/2010/main" val="696409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 Nightclub (2016)</a:t>
            </a:r>
            <a:endParaRPr lang="en-US" dirty="0"/>
          </a:p>
        </p:txBody>
      </p:sp>
      <p:sp>
        <p:nvSpPr>
          <p:cNvPr id="3" name="Content Placeholder 2"/>
          <p:cNvSpPr>
            <a:spLocks noGrp="1"/>
          </p:cNvSpPr>
          <p:nvPr>
            <p:ph idx="1"/>
          </p:nvPr>
        </p:nvSpPr>
        <p:spPr/>
        <p:txBody>
          <a:bodyPr/>
          <a:lstStyle/>
          <a:p>
            <a:r>
              <a:rPr lang="en-US" dirty="0" smtClean="0"/>
              <a:t>Omar </a:t>
            </a:r>
            <a:r>
              <a:rPr lang="en-US" dirty="0" err="1" smtClean="0"/>
              <a:t>Mateen</a:t>
            </a:r>
            <a:r>
              <a:rPr lang="en-US" dirty="0" smtClean="0"/>
              <a:t> kills 49 people and injures 53 in Florida.</a:t>
            </a:r>
          </a:p>
          <a:p>
            <a:endParaRPr lang="en-US" dirty="0"/>
          </a:p>
          <a:p>
            <a:r>
              <a:rPr lang="en-US" dirty="0" smtClean="0"/>
              <a:t>The deadliest mass shooting in U.S. history.</a:t>
            </a:r>
            <a:endParaRPr lang="en-US" dirty="0"/>
          </a:p>
        </p:txBody>
      </p:sp>
    </p:spTree>
    <p:extLst>
      <p:ext uri="{BB962C8B-B14F-4D97-AF65-F5344CB8AC3E}">
        <p14:creationId xmlns:p14="http://schemas.microsoft.com/office/powerpoint/2010/main" val="11281074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2000s Music</a:t>
            </a:r>
            <a:endParaRPr lang="en-US" dirty="0"/>
          </a:p>
        </p:txBody>
      </p:sp>
      <p:sp>
        <p:nvSpPr>
          <p:cNvPr id="3" name="Content Placeholder 2"/>
          <p:cNvSpPr>
            <a:spLocks noGrp="1"/>
          </p:cNvSpPr>
          <p:nvPr>
            <p:ph idx="1"/>
          </p:nvPr>
        </p:nvSpPr>
        <p:spPr/>
        <p:txBody>
          <a:bodyPr/>
          <a:lstStyle/>
          <a:p>
            <a:r>
              <a:rPr lang="en-US" dirty="0" smtClean="0"/>
              <a:t>Unlike other past decades the 2000s did not see the creation or emergence of many styles.</a:t>
            </a:r>
          </a:p>
          <a:p>
            <a:endParaRPr lang="en-US" dirty="0"/>
          </a:p>
          <a:p>
            <a:r>
              <a:rPr lang="en-US" dirty="0" smtClean="0"/>
              <a:t>Hip Hop dominated in the early 2000s.</a:t>
            </a:r>
          </a:p>
          <a:p>
            <a:pPr lvl="1"/>
            <a:r>
              <a:rPr lang="en-US" dirty="0" smtClean="0"/>
              <a:t>Popular Artists:</a:t>
            </a:r>
          </a:p>
          <a:p>
            <a:pPr lvl="2"/>
            <a:r>
              <a:rPr lang="en-US" dirty="0" err="1" smtClean="0"/>
              <a:t>Outkast</a:t>
            </a:r>
            <a:r>
              <a:rPr lang="en-US" dirty="0" smtClean="0"/>
              <a:t>, Eminem, The Black Eyed Peas, T.I., 50 Cent, Kanye West, Nelly, </a:t>
            </a:r>
            <a:r>
              <a:rPr lang="en-US" dirty="0" err="1" smtClean="0"/>
              <a:t>Nas</a:t>
            </a:r>
            <a:r>
              <a:rPr lang="en-US" dirty="0" smtClean="0"/>
              <a:t>, Jay-Z, Snoop </a:t>
            </a:r>
            <a:r>
              <a:rPr lang="en-US" dirty="0" err="1" smtClean="0"/>
              <a:t>Dogg</a:t>
            </a:r>
            <a:r>
              <a:rPr lang="en-US" dirty="0" smtClean="0"/>
              <a:t>, Missy Elliott, MIA, Lil Kim, </a:t>
            </a:r>
            <a:r>
              <a:rPr lang="en-US" dirty="0" err="1" smtClean="0"/>
              <a:t>Gorillaz</a:t>
            </a:r>
            <a:r>
              <a:rPr lang="en-US" dirty="0" smtClean="0"/>
              <a:t>, Young </a:t>
            </a:r>
            <a:r>
              <a:rPr lang="en-US" dirty="0" err="1" smtClean="0"/>
              <a:t>Jeezy</a:t>
            </a:r>
            <a:r>
              <a:rPr lang="en-US" dirty="0" smtClean="0"/>
              <a:t>, Lil Wayne, The Game, and Ludacris</a:t>
            </a:r>
            <a:endParaRPr lang="en-US" dirty="0"/>
          </a:p>
        </p:txBody>
      </p:sp>
    </p:spTree>
    <p:extLst>
      <p:ext uri="{BB962C8B-B14F-4D97-AF65-F5344CB8AC3E}">
        <p14:creationId xmlns:p14="http://schemas.microsoft.com/office/powerpoint/2010/main" val="41938897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 of the 2000s</a:t>
            </a:r>
            <a:endParaRPr lang="en-US" dirty="0"/>
          </a:p>
        </p:txBody>
      </p:sp>
      <p:sp>
        <p:nvSpPr>
          <p:cNvPr id="3" name="Content Placeholder 2"/>
          <p:cNvSpPr>
            <a:spLocks noGrp="1"/>
          </p:cNvSpPr>
          <p:nvPr>
            <p:ph idx="1"/>
          </p:nvPr>
        </p:nvSpPr>
        <p:spPr>
          <a:xfrm>
            <a:off x="457200" y="1600200"/>
            <a:ext cx="4267200" cy="4525963"/>
          </a:xfrm>
        </p:spPr>
        <p:txBody>
          <a:bodyPr/>
          <a:lstStyle/>
          <a:p>
            <a:r>
              <a:rPr lang="en-US" dirty="0" smtClean="0"/>
              <a:t>Low-rise jeans, yoga pants, cowl-</a:t>
            </a:r>
            <a:r>
              <a:rPr lang="en-US" dirty="0" err="1" smtClean="0"/>
              <a:t>ceck</a:t>
            </a:r>
            <a:r>
              <a:rPr lang="en-US" dirty="0" smtClean="0"/>
              <a:t> tops, tube tops, denim jackets, cargo pants, etc.</a:t>
            </a:r>
            <a:endParaRPr lang="en-US" dirty="0"/>
          </a:p>
        </p:txBody>
      </p:sp>
    </p:spTree>
    <p:extLst>
      <p:ext uri="{BB962C8B-B14F-4D97-AF65-F5344CB8AC3E}">
        <p14:creationId xmlns:p14="http://schemas.microsoft.com/office/powerpoint/2010/main" val="21419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Awareness</a:t>
            </a:r>
            <a:endParaRPr lang="en-US" dirty="0"/>
          </a:p>
        </p:txBody>
      </p:sp>
      <p:sp>
        <p:nvSpPr>
          <p:cNvPr id="3" name="Content Placeholder 2"/>
          <p:cNvSpPr>
            <a:spLocks noGrp="1"/>
          </p:cNvSpPr>
          <p:nvPr>
            <p:ph idx="1"/>
          </p:nvPr>
        </p:nvSpPr>
        <p:spPr>
          <a:xfrm>
            <a:off x="457201" y="1600200"/>
            <a:ext cx="5638800" cy="5105400"/>
          </a:xfrm>
        </p:spPr>
        <p:txBody>
          <a:bodyPr>
            <a:normAutofit fontScale="85000" lnSpcReduction="20000"/>
          </a:bodyPr>
          <a:lstStyle/>
          <a:p>
            <a:r>
              <a:rPr lang="en-US" dirty="0" smtClean="0"/>
              <a:t>Pride increased for all ethnicities, especially Native Americans, African Americans, Hispanics, Chicanos, Italians, and Irish.</a:t>
            </a:r>
          </a:p>
          <a:p>
            <a:endParaRPr lang="en-US" dirty="0"/>
          </a:p>
          <a:p>
            <a:pPr lvl="1"/>
            <a:r>
              <a:rPr lang="en-US" dirty="0" smtClean="0"/>
              <a:t>African Americans adopted the Afro, African dresses/prints, and returned to practices of their native culture.</a:t>
            </a:r>
          </a:p>
          <a:p>
            <a:pPr lvl="1"/>
            <a:endParaRPr lang="en-US" dirty="0"/>
          </a:p>
          <a:p>
            <a:pPr lvl="1"/>
            <a:r>
              <a:rPr lang="en-US" dirty="0" smtClean="0"/>
              <a:t>Hispanics established huge minority communities in the south west.  Cesar Chaves and the United Farm Workers, championed for acceptance and equality</a:t>
            </a:r>
          </a:p>
          <a:p>
            <a:pPr lvl="1"/>
            <a:endParaRPr lang="en-US" dirty="0"/>
          </a:p>
          <a:p>
            <a:endParaRPr lang="en-US" dirty="0"/>
          </a:p>
          <a:p>
            <a:endParaRPr lang="en-US" dirty="0"/>
          </a:p>
        </p:txBody>
      </p:sp>
    </p:spTree>
    <p:extLst>
      <p:ext uri="{BB962C8B-B14F-4D97-AF65-F5344CB8AC3E}">
        <p14:creationId xmlns:p14="http://schemas.microsoft.com/office/powerpoint/2010/main" val="3323891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1728</TotalTime>
  <Words>3936</Words>
  <Application>Microsoft Office PowerPoint</Application>
  <PresentationFormat>On-screen Show (4:3)</PresentationFormat>
  <Paragraphs>626</Paragraphs>
  <Slides>83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83</vt:i4>
      </vt:variant>
    </vt:vector>
  </HeadingPairs>
  <TitlesOfParts>
    <vt:vector size="87" baseType="lpstr">
      <vt:lpstr>Arial</vt:lpstr>
      <vt:lpstr>Calibri</vt:lpstr>
      <vt:lpstr>Wingdings 2</vt:lpstr>
      <vt:lpstr>Office Theme</vt:lpstr>
      <vt:lpstr>The Modern Age</vt:lpstr>
      <vt:lpstr>The 1970s</vt:lpstr>
      <vt:lpstr>Drug Abuse</vt:lpstr>
      <vt:lpstr>Environmental Awareness</vt:lpstr>
      <vt:lpstr>The Energy Crisis</vt:lpstr>
      <vt:lpstr>Free Love</vt:lpstr>
      <vt:lpstr>Family Life</vt:lpstr>
      <vt:lpstr>Homosexual Liberation</vt:lpstr>
      <vt:lpstr>Ethnic Awareness</vt:lpstr>
      <vt:lpstr>Ethnic Awareness</vt:lpstr>
      <vt:lpstr>The Feminist Movement</vt:lpstr>
      <vt:lpstr>Generation Gap</vt:lpstr>
      <vt:lpstr>Cultural Changes</vt:lpstr>
      <vt:lpstr>Music</vt:lpstr>
      <vt:lpstr>Music</vt:lpstr>
      <vt:lpstr>Literature</vt:lpstr>
      <vt:lpstr>Television</vt:lpstr>
      <vt:lpstr>Movies</vt:lpstr>
      <vt:lpstr>Fashion</vt:lpstr>
      <vt:lpstr>The 1980s</vt:lpstr>
      <vt:lpstr>The Miracle on Ice</vt:lpstr>
      <vt:lpstr>Iran Hostage Crisis</vt:lpstr>
      <vt:lpstr>NASA</vt:lpstr>
      <vt:lpstr>NASA</vt:lpstr>
      <vt:lpstr>Ronald Reagan</vt:lpstr>
      <vt:lpstr>Regan and Gorbachev</vt:lpstr>
      <vt:lpstr>Ronald Regan</vt:lpstr>
      <vt:lpstr>Star Wars Program</vt:lpstr>
      <vt:lpstr>Music</vt:lpstr>
      <vt:lpstr>Bruce Springsteen “The Boss”</vt:lpstr>
      <vt:lpstr>Madonna</vt:lpstr>
      <vt:lpstr>Madonna</vt:lpstr>
      <vt:lpstr>New Wave</vt:lpstr>
      <vt:lpstr>Flock of Seagulls</vt:lpstr>
      <vt:lpstr>Duran Duran</vt:lpstr>
      <vt:lpstr>Culture Club</vt:lpstr>
      <vt:lpstr>Cindy Lauper</vt:lpstr>
      <vt:lpstr>New Kids on the Block</vt:lpstr>
      <vt:lpstr>B-52s</vt:lpstr>
      <vt:lpstr>Pop</vt:lpstr>
      <vt:lpstr>Michael Jackson</vt:lpstr>
      <vt:lpstr>Prince</vt:lpstr>
      <vt:lpstr>The Cola Wars</vt:lpstr>
      <vt:lpstr>Glam Metal</vt:lpstr>
      <vt:lpstr>Metallica: “Enter the Sandman”  Guns N Roses: “Welcome to the Jungle”             “Paradise City”                           “Sweet Child of Mine”  Bon Jovi: “Wanted Dead or Alive”</vt:lpstr>
      <vt:lpstr>Rap &amp; Hip-Hop</vt:lpstr>
      <vt:lpstr>Rap &amp; Hip-Hop</vt:lpstr>
      <vt:lpstr>Rap &amp; Hip-Hop</vt:lpstr>
      <vt:lpstr>Rap &amp; Hip-hop</vt:lpstr>
      <vt:lpstr>Persian Gulf War</vt:lpstr>
      <vt:lpstr>Clinton Administration</vt:lpstr>
      <vt:lpstr>Clinton’s Scandal</vt:lpstr>
      <vt:lpstr>Sports</vt:lpstr>
      <vt:lpstr>Sports</vt:lpstr>
      <vt:lpstr>Fads</vt:lpstr>
      <vt:lpstr>Trends</vt:lpstr>
      <vt:lpstr>Fashion for Women</vt:lpstr>
      <vt:lpstr>Fashion for Men</vt:lpstr>
      <vt:lpstr>Television</vt:lpstr>
      <vt:lpstr>New Technology</vt:lpstr>
      <vt:lpstr>Becoming Connected</vt:lpstr>
      <vt:lpstr>Globalization</vt:lpstr>
      <vt:lpstr>Other Inventions and Discoveries</vt:lpstr>
      <vt:lpstr>Music: Popular Genres</vt:lpstr>
      <vt:lpstr>Emergence of Gangsta Rap</vt:lpstr>
      <vt:lpstr>Popular Gangsta Rap Artists</vt:lpstr>
      <vt:lpstr>Genre of Controversy</vt:lpstr>
      <vt:lpstr>Other Popular Artists</vt:lpstr>
      <vt:lpstr>September 11 Attacks (2001)</vt:lpstr>
      <vt:lpstr>September 11 Attacks</vt:lpstr>
      <vt:lpstr>War in Afghanistan (2001)</vt:lpstr>
      <vt:lpstr>War in Afghanistan</vt:lpstr>
      <vt:lpstr>War in Iraq (2003)</vt:lpstr>
      <vt:lpstr>War in Iraq (2003)</vt:lpstr>
      <vt:lpstr>Hurricane Katrina (2005)</vt:lpstr>
      <vt:lpstr>Hurricane Katrina (2005)</vt:lpstr>
      <vt:lpstr>Barrack Obama (2008)</vt:lpstr>
      <vt:lpstr>Gulf Oil Spill (2010)</vt:lpstr>
      <vt:lpstr>Osama Bin Laden (2011)</vt:lpstr>
      <vt:lpstr>Boston Marathon Bombing (2013)</vt:lpstr>
      <vt:lpstr>Pulse Nightclub (2016)</vt:lpstr>
      <vt:lpstr>2000s Music</vt:lpstr>
      <vt:lpstr>Fashion of the 2000s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Modern Age</dc:title>
  <dc:creator>Joshua Condry</dc:creator>
  <cp:lastModifiedBy>jcondry</cp:lastModifiedBy>
  <cp:revision>60</cp:revision>
  <dcterms:created xsi:type="dcterms:W3CDTF">2017-05-06T22:34:40Z</dcterms:created>
  <dcterms:modified xsi:type="dcterms:W3CDTF">2017-05-16T16:49:14Z</dcterms:modified>
</cp:coreProperties>
</file>