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6" r:id="rId30"/>
    <p:sldId id="284"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7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3124DE-6596-49C4-AB39-1E8AF5633FB1}"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119BD-6A50-43B3-A1D1-AEDD7D1D56B1}" type="slidenum">
              <a:rPr lang="en-US" smtClean="0"/>
              <a:t>‹#›</a:t>
            </a:fld>
            <a:endParaRPr lang="en-US"/>
          </a:p>
        </p:txBody>
      </p:sp>
    </p:spTree>
    <p:extLst>
      <p:ext uri="{BB962C8B-B14F-4D97-AF65-F5344CB8AC3E}">
        <p14:creationId xmlns:p14="http://schemas.microsoft.com/office/powerpoint/2010/main" val="143562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3124DE-6596-49C4-AB39-1E8AF5633FB1}"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119BD-6A50-43B3-A1D1-AEDD7D1D56B1}" type="slidenum">
              <a:rPr lang="en-US" smtClean="0"/>
              <a:t>‹#›</a:t>
            </a:fld>
            <a:endParaRPr lang="en-US"/>
          </a:p>
        </p:txBody>
      </p:sp>
    </p:spTree>
    <p:extLst>
      <p:ext uri="{BB962C8B-B14F-4D97-AF65-F5344CB8AC3E}">
        <p14:creationId xmlns:p14="http://schemas.microsoft.com/office/powerpoint/2010/main" val="163530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3124DE-6596-49C4-AB39-1E8AF5633FB1}"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119BD-6A50-43B3-A1D1-AEDD7D1D56B1}" type="slidenum">
              <a:rPr lang="en-US" smtClean="0"/>
              <a:t>‹#›</a:t>
            </a:fld>
            <a:endParaRPr lang="en-US"/>
          </a:p>
        </p:txBody>
      </p:sp>
    </p:spTree>
    <p:extLst>
      <p:ext uri="{BB962C8B-B14F-4D97-AF65-F5344CB8AC3E}">
        <p14:creationId xmlns:p14="http://schemas.microsoft.com/office/powerpoint/2010/main" val="2113944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3124DE-6596-49C4-AB39-1E8AF5633FB1}"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119BD-6A50-43B3-A1D1-AEDD7D1D56B1}" type="slidenum">
              <a:rPr lang="en-US" smtClean="0"/>
              <a:t>‹#›</a:t>
            </a:fld>
            <a:endParaRPr lang="en-US"/>
          </a:p>
        </p:txBody>
      </p:sp>
    </p:spTree>
    <p:extLst>
      <p:ext uri="{BB962C8B-B14F-4D97-AF65-F5344CB8AC3E}">
        <p14:creationId xmlns:p14="http://schemas.microsoft.com/office/powerpoint/2010/main" val="2907863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3124DE-6596-49C4-AB39-1E8AF5633FB1}"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119BD-6A50-43B3-A1D1-AEDD7D1D56B1}" type="slidenum">
              <a:rPr lang="en-US" smtClean="0"/>
              <a:t>‹#›</a:t>
            </a:fld>
            <a:endParaRPr lang="en-US"/>
          </a:p>
        </p:txBody>
      </p:sp>
    </p:spTree>
    <p:extLst>
      <p:ext uri="{BB962C8B-B14F-4D97-AF65-F5344CB8AC3E}">
        <p14:creationId xmlns:p14="http://schemas.microsoft.com/office/powerpoint/2010/main" val="1997944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3124DE-6596-49C4-AB39-1E8AF5633FB1}"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119BD-6A50-43B3-A1D1-AEDD7D1D56B1}" type="slidenum">
              <a:rPr lang="en-US" smtClean="0"/>
              <a:t>‹#›</a:t>
            </a:fld>
            <a:endParaRPr lang="en-US"/>
          </a:p>
        </p:txBody>
      </p:sp>
    </p:spTree>
    <p:extLst>
      <p:ext uri="{BB962C8B-B14F-4D97-AF65-F5344CB8AC3E}">
        <p14:creationId xmlns:p14="http://schemas.microsoft.com/office/powerpoint/2010/main" val="3828304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3124DE-6596-49C4-AB39-1E8AF5633FB1}" type="datetimeFigureOut">
              <a:rPr lang="en-US" smtClean="0"/>
              <a:t>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F119BD-6A50-43B3-A1D1-AEDD7D1D56B1}" type="slidenum">
              <a:rPr lang="en-US" smtClean="0"/>
              <a:t>‹#›</a:t>
            </a:fld>
            <a:endParaRPr lang="en-US"/>
          </a:p>
        </p:txBody>
      </p:sp>
    </p:spTree>
    <p:extLst>
      <p:ext uri="{BB962C8B-B14F-4D97-AF65-F5344CB8AC3E}">
        <p14:creationId xmlns:p14="http://schemas.microsoft.com/office/powerpoint/2010/main" val="263300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3124DE-6596-49C4-AB39-1E8AF5633FB1}" type="datetimeFigureOut">
              <a:rPr lang="en-US" smtClean="0"/>
              <a:t>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F119BD-6A50-43B3-A1D1-AEDD7D1D56B1}" type="slidenum">
              <a:rPr lang="en-US" smtClean="0"/>
              <a:t>‹#›</a:t>
            </a:fld>
            <a:endParaRPr lang="en-US"/>
          </a:p>
        </p:txBody>
      </p:sp>
    </p:spTree>
    <p:extLst>
      <p:ext uri="{BB962C8B-B14F-4D97-AF65-F5344CB8AC3E}">
        <p14:creationId xmlns:p14="http://schemas.microsoft.com/office/powerpoint/2010/main" val="4149272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124DE-6596-49C4-AB39-1E8AF5633FB1}" type="datetimeFigureOut">
              <a:rPr lang="en-US" smtClean="0"/>
              <a:t>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F119BD-6A50-43B3-A1D1-AEDD7D1D56B1}" type="slidenum">
              <a:rPr lang="en-US" smtClean="0"/>
              <a:t>‹#›</a:t>
            </a:fld>
            <a:endParaRPr lang="en-US"/>
          </a:p>
        </p:txBody>
      </p:sp>
    </p:spTree>
    <p:extLst>
      <p:ext uri="{BB962C8B-B14F-4D97-AF65-F5344CB8AC3E}">
        <p14:creationId xmlns:p14="http://schemas.microsoft.com/office/powerpoint/2010/main" val="1948666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3124DE-6596-49C4-AB39-1E8AF5633FB1}"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119BD-6A50-43B3-A1D1-AEDD7D1D56B1}" type="slidenum">
              <a:rPr lang="en-US" smtClean="0"/>
              <a:t>‹#›</a:t>
            </a:fld>
            <a:endParaRPr lang="en-US"/>
          </a:p>
        </p:txBody>
      </p:sp>
    </p:spTree>
    <p:extLst>
      <p:ext uri="{BB962C8B-B14F-4D97-AF65-F5344CB8AC3E}">
        <p14:creationId xmlns:p14="http://schemas.microsoft.com/office/powerpoint/2010/main" val="121434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3124DE-6596-49C4-AB39-1E8AF5633FB1}"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119BD-6A50-43B3-A1D1-AEDD7D1D56B1}" type="slidenum">
              <a:rPr lang="en-US" smtClean="0"/>
              <a:t>‹#›</a:t>
            </a:fld>
            <a:endParaRPr lang="en-US"/>
          </a:p>
        </p:txBody>
      </p:sp>
    </p:spTree>
    <p:extLst>
      <p:ext uri="{BB962C8B-B14F-4D97-AF65-F5344CB8AC3E}">
        <p14:creationId xmlns:p14="http://schemas.microsoft.com/office/powerpoint/2010/main" val="2336253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124DE-6596-49C4-AB39-1E8AF5633FB1}" type="datetimeFigureOut">
              <a:rPr lang="en-US" smtClean="0"/>
              <a:t>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119BD-6A50-43B3-A1D1-AEDD7D1D56B1}" type="slidenum">
              <a:rPr lang="en-US" smtClean="0"/>
              <a:t>‹#›</a:t>
            </a:fld>
            <a:endParaRPr lang="en-US"/>
          </a:p>
        </p:txBody>
      </p:sp>
    </p:spTree>
    <p:extLst>
      <p:ext uri="{BB962C8B-B14F-4D97-AF65-F5344CB8AC3E}">
        <p14:creationId xmlns:p14="http://schemas.microsoft.com/office/powerpoint/2010/main" val="3553506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5.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lstStyle/>
          <a:p>
            <a:r>
              <a:rPr lang="en-US" dirty="0" smtClean="0">
                <a:solidFill>
                  <a:srgbClr val="FFFF00"/>
                </a:solidFill>
              </a:rPr>
              <a:t>The United States Constitution</a:t>
            </a:r>
            <a:endParaRPr lang="en-US" dirty="0">
              <a:solidFill>
                <a:srgbClr val="FFFF00"/>
              </a:solidFill>
            </a:endParaRPr>
          </a:p>
        </p:txBody>
      </p:sp>
      <p:sp>
        <p:nvSpPr>
          <p:cNvPr id="3" name="Subtitle 2"/>
          <p:cNvSpPr>
            <a:spLocks noGrp="1"/>
          </p:cNvSpPr>
          <p:nvPr>
            <p:ph type="subTitle" idx="1"/>
          </p:nvPr>
        </p:nvSpPr>
        <p:spPr>
          <a:xfrm>
            <a:off x="1447800" y="5532222"/>
            <a:ext cx="6400800" cy="1752600"/>
          </a:xfrm>
        </p:spPr>
        <p:txBody>
          <a:bodyPr/>
          <a:lstStyle/>
          <a:p>
            <a:endParaRPr lang="en-US" dirty="0" smtClean="0"/>
          </a:p>
          <a:p>
            <a:r>
              <a:rPr lang="en-US" dirty="0" smtClean="0"/>
              <a:t>Mr. Condry’s Social Studies Class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86894"/>
            <a:ext cx="7620000" cy="4749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772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Why was it written?</a:t>
            </a:r>
            <a:endParaRPr lang="en-US"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After the Revolutionary War, the Articles of Confederation set up the structure of the U.S. Government.</a:t>
            </a:r>
          </a:p>
          <a:p>
            <a:endParaRPr lang="en-US" dirty="0"/>
          </a:p>
          <a:p>
            <a:r>
              <a:rPr lang="en-US" dirty="0" smtClean="0">
                <a:solidFill>
                  <a:srgbClr val="FFFF00"/>
                </a:solidFill>
              </a:rPr>
              <a:t>The federal government was extremely weak and this created many problems </a:t>
            </a:r>
            <a:r>
              <a:rPr lang="en-US" dirty="0" smtClean="0"/>
              <a:t>such as:</a:t>
            </a:r>
          </a:p>
          <a:p>
            <a:endParaRPr lang="en-US" dirty="0" smtClean="0"/>
          </a:p>
          <a:p>
            <a:pPr lvl="1"/>
            <a:r>
              <a:rPr lang="en-US" dirty="0" smtClean="0"/>
              <a:t>No separation of powers – only unicameral legislature</a:t>
            </a:r>
          </a:p>
          <a:p>
            <a:pPr lvl="1"/>
            <a:endParaRPr lang="en-US" dirty="0" smtClean="0"/>
          </a:p>
          <a:p>
            <a:pPr lvl="1"/>
            <a:r>
              <a:rPr lang="en-US" dirty="0" smtClean="0"/>
              <a:t>Weak central government – states had most power.</a:t>
            </a:r>
          </a:p>
          <a:p>
            <a:pPr lvl="1"/>
            <a:endParaRPr lang="en-US" dirty="0" smtClean="0"/>
          </a:p>
          <a:p>
            <a:pPr lvl="1"/>
            <a:r>
              <a:rPr lang="en-US" dirty="0" smtClean="0"/>
              <a:t>Congress did not have the power to tax – this means they could not get their finances in order.</a:t>
            </a:r>
            <a:endParaRPr lang="en-US" dirty="0"/>
          </a:p>
        </p:txBody>
      </p:sp>
    </p:spTree>
    <p:extLst>
      <p:ext uri="{BB962C8B-B14F-4D97-AF65-F5344CB8AC3E}">
        <p14:creationId xmlns:p14="http://schemas.microsoft.com/office/powerpoint/2010/main" val="30838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was it written?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More problems with the Articles of Confederation:</a:t>
            </a:r>
          </a:p>
          <a:p>
            <a:endParaRPr lang="en-US" dirty="0"/>
          </a:p>
          <a:p>
            <a:pPr lvl="1"/>
            <a:r>
              <a:rPr lang="en-US" dirty="0" smtClean="0"/>
              <a:t>In order to change the Articles, all thirteen states had to approve of the changes.  This made it essentially impossible to make any changes</a:t>
            </a:r>
          </a:p>
          <a:p>
            <a:pPr lvl="1"/>
            <a:endParaRPr lang="en-US" dirty="0"/>
          </a:p>
          <a:p>
            <a:pPr lvl="1"/>
            <a:r>
              <a:rPr lang="en-US" dirty="0" smtClean="0"/>
              <a:t>For any major laws to pass they had to be approved by 9 or the 13 states which was difficult</a:t>
            </a:r>
          </a:p>
          <a:p>
            <a:pPr lvl="1"/>
            <a:endParaRPr lang="en-US" dirty="0"/>
          </a:p>
          <a:p>
            <a:pPr lvl="1"/>
            <a:r>
              <a:rPr lang="en-US" dirty="0" smtClean="0"/>
              <a:t>Congress did not have the power to regulate commerce which caused competition between states.  It also caused diplomatic issues when states refused to pay for goods they received from other nations.</a:t>
            </a:r>
            <a:endParaRPr lang="en-US" dirty="0"/>
          </a:p>
        </p:txBody>
      </p:sp>
    </p:spTree>
    <p:extLst>
      <p:ext uri="{BB962C8B-B14F-4D97-AF65-F5344CB8AC3E}">
        <p14:creationId xmlns:p14="http://schemas.microsoft.com/office/powerpoint/2010/main" val="977910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Shay’s Rebellion</a:t>
            </a:r>
            <a:endParaRPr lang="en-US" dirty="0">
              <a:solidFill>
                <a:srgbClr val="FFFF00"/>
              </a:solidFill>
            </a:endParaRPr>
          </a:p>
        </p:txBody>
      </p:sp>
      <p:sp>
        <p:nvSpPr>
          <p:cNvPr id="3" name="Content Placeholder 2"/>
          <p:cNvSpPr>
            <a:spLocks noGrp="1"/>
          </p:cNvSpPr>
          <p:nvPr>
            <p:ph idx="1"/>
          </p:nvPr>
        </p:nvSpPr>
        <p:spPr>
          <a:xfrm>
            <a:off x="457200" y="1600200"/>
            <a:ext cx="5410200" cy="4525963"/>
          </a:xfrm>
        </p:spPr>
        <p:txBody>
          <a:bodyPr>
            <a:normAutofit fontScale="92500" lnSpcReduction="20000"/>
          </a:bodyPr>
          <a:lstStyle/>
          <a:p>
            <a:r>
              <a:rPr lang="en-US" dirty="0" smtClean="0">
                <a:solidFill>
                  <a:srgbClr val="FFFF00"/>
                </a:solidFill>
              </a:rPr>
              <a:t>An uprising of farmers in Massachusetts led by Daniel Shays in 1786 and 1787.</a:t>
            </a:r>
          </a:p>
          <a:p>
            <a:endParaRPr lang="en-US" dirty="0">
              <a:solidFill>
                <a:srgbClr val="FFFF00"/>
              </a:solidFill>
            </a:endParaRPr>
          </a:p>
          <a:p>
            <a:r>
              <a:rPr lang="en-US" dirty="0" smtClean="0">
                <a:solidFill>
                  <a:srgbClr val="FFFF00"/>
                </a:solidFill>
              </a:rPr>
              <a:t>Against state and local enforcement of tax collections and judgments for debt.</a:t>
            </a:r>
          </a:p>
          <a:p>
            <a:endParaRPr lang="en-US" dirty="0">
              <a:solidFill>
                <a:srgbClr val="FFFF00"/>
              </a:solidFill>
            </a:endParaRPr>
          </a:p>
          <a:p>
            <a:r>
              <a:rPr lang="en-US" dirty="0" smtClean="0"/>
              <a:t>Helped convince leaders that a strong central government was needed</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35369"/>
            <a:ext cx="3276600" cy="4695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1647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9368"/>
            <a:ext cx="9144000" cy="6219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466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When was it written?</a:t>
            </a:r>
            <a:endParaRPr lang="en-US" dirty="0">
              <a:solidFill>
                <a:srgbClr val="FFFF00"/>
              </a:solidFill>
            </a:endParaRPr>
          </a:p>
        </p:txBody>
      </p:sp>
      <p:sp>
        <p:nvSpPr>
          <p:cNvPr id="3" name="Content Placeholder 2"/>
          <p:cNvSpPr>
            <a:spLocks noGrp="1"/>
          </p:cNvSpPr>
          <p:nvPr>
            <p:ph idx="1"/>
          </p:nvPr>
        </p:nvSpPr>
        <p:spPr>
          <a:xfrm>
            <a:off x="228600" y="1524000"/>
            <a:ext cx="8762999" cy="5105400"/>
          </a:xfrm>
        </p:spPr>
        <p:txBody>
          <a:bodyPr>
            <a:normAutofit fontScale="85000" lnSpcReduction="20000"/>
          </a:bodyPr>
          <a:lstStyle/>
          <a:p>
            <a:r>
              <a:rPr lang="en-US" dirty="0" smtClean="0">
                <a:solidFill>
                  <a:srgbClr val="FFFF00"/>
                </a:solidFill>
              </a:rPr>
              <a:t>May 25</a:t>
            </a:r>
            <a:r>
              <a:rPr lang="en-US" baseline="30000" dirty="0" smtClean="0">
                <a:solidFill>
                  <a:srgbClr val="FFFF00"/>
                </a:solidFill>
              </a:rPr>
              <a:t>th</a:t>
            </a:r>
            <a:r>
              <a:rPr lang="en-US" dirty="0" smtClean="0">
                <a:solidFill>
                  <a:srgbClr val="FFFF00"/>
                </a:solidFill>
              </a:rPr>
              <a:t> to September 17</a:t>
            </a:r>
            <a:r>
              <a:rPr lang="en-US" baseline="30000" dirty="0" smtClean="0">
                <a:solidFill>
                  <a:srgbClr val="FFFF00"/>
                </a:solidFill>
              </a:rPr>
              <a:t>th</a:t>
            </a:r>
            <a:r>
              <a:rPr lang="en-US" dirty="0" smtClean="0">
                <a:solidFill>
                  <a:srgbClr val="FFFF00"/>
                </a:solidFill>
              </a:rPr>
              <a:t>, 1787</a:t>
            </a:r>
          </a:p>
          <a:p>
            <a:endParaRPr lang="en-US" dirty="0">
              <a:solidFill>
                <a:srgbClr val="FFFF00"/>
              </a:solidFill>
            </a:endParaRPr>
          </a:p>
          <a:p>
            <a:r>
              <a:rPr lang="en-US" dirty="0" smtClean="0">
                <a:solidFill>
                  <a:srgbClr val="FFFF00"/>
                </a:solidFill>
              </a:rPr>
              <a:t>Philadelphia</a:t>
            </a:r>
          </a:p>
          <a:p>
            <a:endParaRPr lang="en-US" dirty="0">
              <a:solidFill>
                <a:srgbClr val="FFFF00"/>
              </a:solidFill>
            </a:endParaRPr>
          </a:p>
          <a:p>
            <a:r>
              <a:rPr lang="en-US" dirty="0" smtClean="0">
                <a:solidFill>
                  <a:srgbClr val="FFFF00"/>
                </a:solidFill>
              </a:rPr>
              <a:t>Intention was to revise                                                                             Articles of Confederation</a:t>
            </a:r>
          </a:p>
          <a:p>
            <a:endParaRPr lang="en-US" dirty="0">
              <a:solidFill>
                <a:srgbClr val="FFFF00"/>
              </a:solidFill>
            </a:endParaRPr>
          </a:p>
          <a:p>
            <a:r>
              <a:rPr lang="en-US" dirty="0" smtClean="0">
                <a:solidFill>
                  <a:srgbClr val="FFFF00"/>
                </a:solidFill>
              </a:rPr>
              <a:t>Ended up replacing the                                                                            Articles and creating a                                                                                            new government</a:t>
            </a:r>
          </a:p>
          <a:p>
            <a:endParaRPr lang="en-US" dirty="0">
              <a:solidFill>
                <a:srgbClr val="FFFF00"/>
              </a:solidFill>
            </a:endParaRPr>
          </a:p>
          <a:p>
            <a:r>
              <a:rPr lang="en-US" dirty="0" smtClean="0">
                <a:solidFill>
                  <a:srgbClr val="FFFF00"/>
                </a:solidFill>
              </a:rPr>
              <a:t>Called the                                                                                       “Constitutional Convention.”</a:t>
            </a:r>
            <a:endParaRPr lang="en-US" dirty="0">
              <a:solidFill>
                <a:srgbClr val="FFFF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0262" y="2209800"/>
            <a:ext cx="4734429"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5224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What were the important outcomes of the Constitutional Convention</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Virginia Plan</a:t>
            </a:r>
          </a:p>
          <a:p>
            <a:endParaRPr lang="en-US" dirty="0" smtClean="0"/>
          </a:p>
          <a:p>
            <a:r>
              <a:rPr lang="en-US" dirty="0" smtClean="0"/>
              <a:t>New Jersey Plan</a:t>
            </a:r>
          </a:p>
          <a:p>
            <a:endParaRPr lang="en-US" dirty="0" smtClean="0"/>
          </a:p>
          <a:p>
            <a:r>
              <a:rPr lang="en-US" dirty="0" smtClean="0"/>
              <a:t>Great Compromise</a:t>
            </a:r>
          </a:p>
          <a:p>
            <a:endParaRPr lang="en-US" dirty="0" smtClean="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759857"/>
            <a:ext cx="6945712"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5629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Virginia Plan</a:t>
            </a:r>
            <a:endParaRPr lang="en-US" dirty="0">
              <a:solidFill>
                <a:srgbClr val="FFFF00"/>
              </a:solidFill>
            </a:endParaRPr>
          </a:p>
        </p:txBody>
      </p:sp>
      <p:sp>
        <p:nvSpPr>
          <p:cNvPr id="3" name="Content Placeholder 2"/>
          <p:cNvSpPr>
            <a:spLocks noGrp="1"/>
          </p:cNvSpPr>
          <p:nvPr>
            <p:ph idx="1"/>
          </p:nvPr>
        </p:nvSpPr>
        <p:spPr>
          <a:xfrm>
            <a:off x="457200" y="1600200"/>
            <a:ext cx="4648200" cy="4525963"/>
          </a:xfrm>
        </p:spPr>
        <p:txBody>
          <a:bodyPr/>
          <a:lstStyle/>
          <a:p>
            <a:r>
              <a:rPr lang="en-US" dirty="0" smtClean="0">
                <a:solidFill>
                  <a:srgbClr val="FFFF00"/>
                </a:solidFill>
              </a:rPr>
              <a:t>Separation of powers</a:t>
            </a:r>
          </a:p>
          <a:p>
            <a:endParaRPr lang="en-US" dirty="0">
              <a:solidFill>
                <a:srgbClr val="FFFF00"/>
              </a:solidFill>
            </a:endParaRPr>
          </a:p>
          <a:p>
            <a:r>
              <a:rPr lang="en-US" dirty="0" smtClean="0">
                <a:solidFill>
                  <a:srgbClr val="FFFF00"/>
                </a:solidFill>
              </a:rPr>
              <a:t>Bicameral legislature based on population</a:t>
            </a:r>
          </a:p>
          <a:p>
            <a:endParaRPr lang="en-US" dirty="0">
              <a:solidFill>
                <a:srgbClr val="FFFF00"/>
              </a:solidFill>
            </a:endParaRPr>
          </a:p>
          <a:p>
            <a:r>
              <a:rPr lang="en-US" dirty="0" smtClean="0">
                <a:solidFill>
                  <a:srgbClr val="FFFF00"/>
                </a:solidFill>
              </a:rPr>
              <a:t>Federal government had increased powers</a:t>
            </a:r>
            <a:endParaRPr lang="en-US" dirty="0">
              <a:solidFill>
                <a:srgbClr val="FFFF0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76400"/>
            <a:ext cx="3113314"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533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New Jersey Plan</a:t>
            </a:r>
            <a:endParaRPr lang="en-US" dirty="0">
              <a:solidFill>
                <a:srgbClr val="FFFF00"/>
              </a:solidFill>
            </a:endParaRPr>
          </a:p>
        </p:txBody>
      </p:sp>
      <p:sp>
        <p:nvSpPr>
          <p:cNvPr id="3" name="Content Placeholder 2"/>
          <p:cNvSpPr>
            <a:spLocks noGrp="1"/>
          </p:cNvSpPr>
          <p:nvPr>
            <p:ph idx="1"/>
          </p:nvPr>
        </p:nvSpPr>
        <p:spPr>
          <a:xfrm>
            <a:off x="457200" y="1600200"/>
            <a:ext cx="4800600" cy="4525963"/>
          </a:xfrm>
        </p:spPr>
        <p:txBody>
          <a:bodyPr/>
          <a:lstStyle/>
          <a:p>
            <a:r>
              <a:rPr lang="en-US" dirty="0" smtClean="0">
                <a:solidFill>
                  <a:srgbClr val="FFFF00"/>
                </a:solidFill>
              </a:rPr>
              <a:t>Unicameral legislature where every state received equal representation</a:t>
            </a:r>
            <a:endParaRPr lang="en-US" dirty="0">
              <a:solidFill>
                <a:srgbClr val="FFFF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76400"/>
            <a:ext cx="3352800" cy="505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5332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Great Compromise</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Hybrid of Virginia and New Jersey Plans</a:t>
            </a:r>
          </a:p>
          <a:p>
            <a:endParaRPr lang="en-US" dirty="0" smtClean="0">
              <a:solidFill>
                <a:srgbClr val="FFFF00"/>
              </a:solidFill>
            </a:endParaRPr>
          </a:p>
          <a:p>
            <a:pPr lvl="1"/>
            <a:r>
              <a:rPr lang="en-US" dirty="0" smtClean="0">
                <a:solidFill>
                  <a:srgbClr val="FFFF00"/>
                </a:solidFill>
              </a:rPr>
              <a:t>Bicameral Legislature</a:t>
            </a:r>
          </a:p>
          <a:p>
            <a:pPr lvl="2"/>
            <a:r>
              <a:rPr lang="en-US" dirty="0" smtClean="0">
                <a:solidFill>
                  <a:srgbClr val="FFFF00"/>
                </a:solidFill>
              </a:rPr>
              <a:t>House of Representatives based on population</a:t>
            </a:r>
          </a:p>
          <a:p>
            <a:pPr lvl="2"/>
            <a:r>
              <a:rPr lang="en-US" dirty="0" smtClean="0">
                <a:solidFill>
                  <a:srgbClr val="FFFF00"/>
                </a:solidFill>
              </a:rPr>
              <a:t>Senate based upon equal representatives</a:t>
            </a:r>
          </a:p>
          <a:p>
            <a:pPr lvl="1"/>
            <a:endParaRPr lang="en-US" dirty="0" smtClean="0">
              <a:solidFill>
                <a:srgbClr val="FFFF00"/>
              </a:solidFill>
            </a:endParaRPr>
          </a:p>
          <a:p>
            <a:pPr lvl="1"/>
            <a:r>
              <a:rPr lang="en-US" dirty="0" smtClean="0">
                <a:solidFill>
                  <a:srgbClr val="FFFF00"/>
                </a:solidFill>
              </a:rPr>
              <a:t>Three-Fifth’s Clause:</a:t>
            </a:r>
          </a:p>
          <a:p>
            <a:pPr lvl="2"/>
            <a:r>
              <a:rPr lang="en-US" dirty="0" smtClean="0">
                <a:solidFill>
                  <a:srgbClr val="FFFF00"/>
                </a:solidFill>
              </a:rPr>
              <a:t>Slaves count as 3/5’s                                                             of a person for                                                 representation                                        purposes.</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943" y="4038600"/>
            <a:ext cx="461100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9258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Ratification Debate</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sz="2800" dirty="0" smtClean="0">
                <a:solidFill>
                  <a:srgbClr val="FFFF00"/>
                </a:solidFill>
              </a:rPr>
              <a:t>Needed 9 out of 13 states to ratify or official approve of the Constitution before it went into effect</a:t>
            </a:r>
          </a:p>
          <a:p>
            <a:endParaRPr lang="en-US" sz="2800" dirty="0">
              <a:solidFill>
                <a:srgbClr val="FFFF00"/>
              </a:solidFill>
            </a:endParaRPr>
          </a:p>
          <a:p>
            <a:r>
              <a:rPr lang="en-US" sz="2800" dirty="0" smtClean="0">
                <a:solidFill>
                  <a:srgbClr val="FFFF00"/>
                </a:solidFill>
              </a:rPr>
              <a:t>A huge debate emerged between two sides.</a:t>
            </a:r>
          </a:p>
          <a:p>
            <a:pPr lvl="1"/>
            <a:r>
              <a:rPr lang="en-US" sz="2400" dirty="0" smtClean="0">
                <a:solidFill>
                  <a:srgbClr val="FFFF00"/>
                </a:solidFill>
              </a:rPr>
              <a:t>Federalists</a:t>
            </a:r>
          </a:p>
          <a:p>
            <a:pPr lvl="1"/>
            <a:r>
              <a:rPr lang="en-US" sz="2400" dirty="0" smtClean="0">
                <a:solidFill>
                  <a:srgbClr val="FFFF00"/>
                </a:solidFill>
              </a:rPr>
              <a:t>Anti-Federalists</a:t>
            </a:r>
            <a:endParaRPr lang="en-US" sz="2400" dirty="0">
              <a:solidFill>
                <a:srgbClr val="FFFF00"/>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659576"/>
            <a:ext cx="4500563" cy="296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1091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What is the U.S. Constitution?</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The supreme law of the United States</a:t>
            </a:r>
          </a:p>
          <a:p>
            <a:endParaRPr lang="en-US" dirty="0"/>
          </a:p>
          <a:p>
            <a:r>
              <a:rPr lang="en-US" dirty="0" smtClean="0"/>
              <a:t>It is the foundation and source of the legal authority underlying the existence of the United States of America and the Federal Government of the United States</a:t>
            </a:r>
          </a:p>
          <a:p>
            <a:endParaRPr lang="en-US" dirty="0"/>
          </a:p>
          <a:p>
            <a:r>
              <a:rPr lang="en-US" dirty="0" smtClean="0">
                <a:solidFill>
                  <a:srgbClr val="FFFF00"/>
                </a:solidFill>
              </a:rPr>
              <a:t>It provides the framework for the organization of the United States Government.</a:t>
            </a:r>
            <a:endParaRPr lang="en-US" dirty="0">
              <a:solidFill>
                <a:srgbClr val="FFFF00"/>
              </a:solidFill>
            </a:endParaRPr>
          </a:p>
        </p:txBody>
      </p:sp>
    </p:spTree>
    <p:extLst>
      <p:ext uri="{BB962C8B-B14F-4D97-AF65-F5344CB8AC3E}">
        <p14:creationId xmlns:p14="http://schemas.microsoft.com/office/powerpoint/2010/main" val="2161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00"/>
                </a:solidFill>
              </a:rPr>
              <a:t>Federalists v. Anti-Federalists</a:t>
            </a:r>
            <a:endParaRPr lang="en-US" dirty="0">
              <a:solidFill>
                <a:srgbClr val="FFFF00"/>
              </a:solidFill>
            </a:endParaRPr>
          </a:p>
        </p:txBody>
      </p:sp>
      <p:sp>
        <p:nvSpPr>
          <p:cNvPr id="5" name="Text Placeholder 4"/>
          <p:cNvSpPr>
            <a:spLocks noGrp="1"/>
          </p:cNvSpPr>
          <p:nvPr>
            <p:ph type="body" idx="1"/>
          </p:nvPr>
        </p:nvSpPr>
        <p:spPr/>
        <p:txBody>
          <a:bodyPr/>
          <a:lstStyle/>
          <a:p>
            <a:r>
              <a:rPr lang="en-US" dirty="0" smtClean="0">
                <a:solidFill>
                  <a:srgbClr val="FFFF00"/>
                </a:solidFill>
              </a:rPr>
              <a:t>Federalists:</a:t>
            </a:r>
            <a:endParaRPr lang="en-US" dirty="0">
              <a:solidFill>
                <a:srgbClr val="FFFF00"/>
              </a:solidFill>
            </a:endParaRPr>
          </a:p>
        </p:txBody>
      </p:sp>
      <p:sp>
        <p:nvSpPr>
          <p:cNvPr id="6" name="Content Placeholder 5"/>
          <p:cNvSpPr>
            <a:spLocks noGrp="1"/>
          </p:cNvSpPr>
          <p:nvPr>
            <p:ph sz="half" idx="2"/>
          </p:nvPr>
        </p:nvSpPr>
        <p:spPr/>
        <p:txBody>
          <a:bodyPr>
            <a:normAutofit lnSpcReduction="10000"/>
          </a:bodyPr>
          <a:lstStyle/>
          <a:p>
            <a:r>
              <a:rPr lang="en-US" dirty="0" smtClean="0">
                <a:solidFill>
                  <a:srgbClr val="FFFF00"/>
                </a:solidFill>
              </a:rPr>
              <a:t>Supported the Constitution and a strong central government</a:t>
            </a:r>
          </a:p>
          <a:p>
            <a:endParaRPr lang="en-US" dirty="0" smtClean="0">
              <a:solidFill>
                <a:srgbClr val="FFFF00"/>
              </a:solidFill>
            </a:endParaRPr>
          </a:p>
          <a:p>
            <a:r>
              <a:rPr lang="en-US" dirty="0" smtClean="0"/>
              <a:t>Alexander Hamilton, James Madison, John Jay</a:t>
            </a:r>
          </a:p>
          <a:p>
            <a:endParaRPr lang="en-US" dirty="0" smtClean="0">
              <a:solidFill>
                <a:srgbClr val="FFFF00"/>
              </a:solidFill>
            </a:endParaRPr>
          </a:p>
          <a:p>
            <a:r>
              <a:rPr lang="en-US" dirty="0" smtClean="0">
                <a:solidFill>
                  <a:srgbClr val="FFFF00"/>
                </a:solidFill>
              </a:rPr>
              <a:t>Federalist Papers</a:t>
            </a:r>
          </a:p>
          <a:p>
            <a:pPr lvl="1"/>
            <a:r>
              <a:rPr lang="en-US" dirty="0" smtClean="0">
                <a:solidFill>
                  <a:srgbClr val="FFFF00"/>
                </a:solidFill>
              </a:rPr>
              <a:t>Series of articles written in defense of the constitution</a:t>
            </a:r>
            <a:endParaRPr lang="en-US" dirty="0">
              <a:solidFill>
                <a:srgbClr val="FFFF00"/>
              </a:solidFill>
            </a:endParaRPr>
          </a:p>
        </p:txBody>
      </p:sp>
      <p:sp>
        <p:nvSpPr>
          <p:cNvPr id="7" name="Text Placeholder 6"/>
          <p:cNvSpPr>
            <a:spLocks noGrp="1"/>
          </p:cNvSpPr>
          <p:nvPr>
            <p:ph type="body" sz="quarter" idx="3"/>
          </p:nvPr>
        </p:nvSpPr>
        <p:spPr/>
        <p:txBody>
          <a:bodyPr/>
          <a:lstStyle/>
          <a:p>
            <a:r>
              <a:rPr lang="en-US" dirty="0" smtClean="0">
                <a:solidFill>
                  <a:srgbClr val="FFFF00"/>
                </a:solidFill>
              </a:rPr>
              <a:t>Anti-Federalists:</a:t>
            </a:r>
            <a:endParaRPr lang="en-US" dirty="0">
              <a:solidFill>
                <a:srgbClr val="FFFF00"/>
              </a:solidFill>
            </a:endParaRPr>
          </a:p>
        </p:txBody>
      </p:sp>
      <p:sp>
        <p:nvSpPr>
          <p:cNvPr id="8" name="Content Placeholder 7"/>
          <p:cNvSpPr>
            <a:spLocks noGrp="1"/>
          </p:cNvSpPr>
          <p:nvPr>
            <p:ph sz="quarter" idx="4"/>
          </p:nvPr>
        </p:nvSpPr>
        <p:spPr/>
        <p:txBody>
          <a:bodyPr>
            <a:normAutofit fontScale="92500"/>
          </a:bodyPr>
          <a:lstStyle/>
          <a:p>
            <a:r>
              <a:rPr lang="en-US" dirty="0" smtClean="0">
                <a:solidFill>
                  <a:srgbClr val="FFFF00"/>
                </a:solidFill>
              </a:rPr>
              <a:t>Supported a weaker central government</a:t>
            </a:r>
          </a:p>
          <a:p>
            <a:pPr lvl="1"/>
            <a:r>
              <a:rPr lang="en-US" dirty="0" smtClean="0"/>
              <a:t>Felt too much power was taken away from the states</a:t>
            </a:r>
          </a:p>
          <a:p>
            <a:pPr lvl="1"/>
            <a:endParaRPr lang="en-US" dirty="0" smtClean="0">
              <a:solidFill>
                <a:srgbClr val="FFFF00"/>
              </a:solidFill>
            </a:endParaRPr>
          </a:p>
          <a:p>
            <a:r>
              <a:rPr lang="en-US" dirty="0" smtClean="0">
                <a:solidFill>
                  <a:srgbClr val="FFFF00"/>
                </a:solidFill>
              </a:rPr>
              <a:t>Opposed the Constitution</a:t>
            </a:r>
          </a:p>
          <a:p>
            <a:endParaRPr lang="en-US" dirty="0" smtClean="0">
              <a:solidFill>
                <a:srgbClr val="FFFF00"/>
              </a:solidFill>
            </a:endParaRPr>
          </a:p>
          <a:p>
            <a:r>
              <a:rPr lang="en-US" dirty="0" smtClean="0">
                <a:solidFill>
                  <a:srgbClr val="FFFF00"/>
                </a:solidFill>
              </a:rPr>
              <a:t>Wanted a Bill of Rights</a:t>
            </a:r>
          </a:p>
          <a:p>
            <a:endParaRPr lang="en-US" dirty="0" smtClean="0">
              <a:solidFill>
                <a:srgbClr val="FFFF00"/>
              </a:solidFill>
            </a:endParaRPr>
          </a:p>
          <a:p>
            <a:r>
              <a:rPr lang="en-US" dirty="0" smtClean="0"/>
              <a:t>Samuel Adams, Patrick Henry</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953125"/>
            <a:ext cx="79057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953125"/>
            <a:ext cx="109537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5471661"/>
            <a:ext cx="1057275" cy="135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924550"/>
            <a:ext cx="98107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2112" y="5829300"/>
            <a:ext cx="67627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388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FFFF00"/>
                </a:solidFill>
              </a:rPr>
              <a:t>Ratification</a:t>
            </a:r>
            <a:endParaRPr lang="en-US" dirty="0">
              <a:solidFill>
                <a:srgbClr val="FFFF00"/>
              </a:solidFill>
            </a:endParaRPr>
          </a:p>
        </p:txBody>
      </p:sp>
      <p:sp>
        <p:nvSpPr>
          <p:cNvPr id="8" name="Content Placeholder 7"/>
          <p:cNvSpPr>
            <a:spLocks noGrp="1"/>
          </p:cNvSpPr>
          <p:nvPr>
            <p:ph idx="1"/>
          </p:nvPr>
        </p:nvSpPr>
        <p:spPr>
          <a:xfrm>
            <a:off x="457200" y="1600200"/>
            <a:ext cx="4191000" cy="4525963"/>
          </a:xfrm>
        </p:spPr>
        <p:txBody>
          <a:bodyPr>
            <a:normAutofit lnSpcReduction="10000"/>
          </a:bodyPr>
          <a:lstStyle/>
          <a:p>
            <a:r>
              <a:rPr lang="en-US" dirty="0" smtClean="0">
                <a:solidFill>
                  <a:srgbClr val="FFFF00"/>
                </a:solidFill>
              </a:rPr>
              <a:t>Officially adopted after ratified by New Hampshire</a:t>
            </a:r>
          </a:p>
          <a:p>
            <a:endParaRPr lang="en-US" dirty="0">
              <a:solidFill>
                <a:srgbClr val="FFFF00"/>
              </a:solidFill>
            </a:endParaRPr>
          </a:p>
          <a:p>
            <a:r>
              <a:rPr lang="en-US" dirty="0" smtClean="0">
                <a:solidFill>
                  <a:srgbClr val="FFFF00"/>
                </a:solidFill>
              </a:rPr>
              <a:t>Once the new government convened they added a Bill of Rights to the Constitution</a:t>
            </a:r>
            <a:endParaRPr lang="en-US" dirty="0">
              <a:solidFill>
                <a:srgbClr val="FFFF00"/>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9152" y="1371600"/>
            <a:ext cx="462484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000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Structure of the Constitution</a:t>
            </a:r>
            <a:endParaRPr lang="en-US" dirty="0">
              <a:solidFill>
                <a:srgbClr val="FFFF00"/>
              </a:solidFill>
            </a:endParaRPr>
          </a:p>
        </p:txBody>
      </p:sp>
      <p:sp>
        <p:nvSpPr>
          <p:cNvPr id="3" name="Content Placeholder 2"/>
          <p:cNvSpPr>
            <a:spLocks noGrp="1"/>
          </p:cNvSpPr>
          <p:nvPr>
            <p:ph idx="1"/>
          </p:nvPr>
        </p:nvSpPr>
        <p:spPr/>
        <p:txBody>
          <a:bodyPr>
            <a:normAutofit fontScale="62500" lnSpcReduction="20000"/>
          </a:bodyPr>
          <a:lstStyle/>
          <a:p>
            <a:r>
              <a:rPr lang="en-US" dirty="0" smtClean="0">
                <a:solidFill>
                  <a:srgbClr val="FFFF00"/>
                </a:solidFill>
              </a:rPr>
              <a:t>Preamble</a:t>
            </a:r>
          </a:p>
          <a:p>
            <a:pPr lvl="1"/>
            <a:r>
              <a:rPr lang="en-US" dirty="0" smtClean="0">
                <a:solidFill>
                  <a:srgbClr val="FFFF00"/>
                </a:solidFill>
              </a:rPr>
              <a:t>Statement of Purpose</a:t>
            </a:r>
          </a:p>
          <a:p>
            <a:pPr marL="457200" lvl="1" indent="0">
              <a:buNone/>
            </a:pPr>
            <a:endParaRPr lang="en-US" dirty="0" smtClean="0">
              <a:solidFill>
                <a:srgbClr val="FFFF00"/>
              </a:solidFill>
            </a:endParaRPr>
          </a:p>
          <a:p>
            <a:r>
              <a:rPr lang="en-US" dirty="0" smtClean="0">
                <a:solidFill>
                  <a:srgbClr val="FFFF00"/>
                </a:solidFill>
              </a:rPr>
              <a:t>Articles:</a:t>
            </a:r>
          </a:p>
          <a:p>
            <a:pPr lvl="1"/>
            <a:r>
              <a:rPr lang="en-US" dirty="0" smtClean="0">
                <a:solidFill>
                  <a:srgbClr val="FFFF00"/>
                </a:solidFill>
              </a:rPr>
              <a:t>I: Legislative Branch</a:t>
            </a:r>
          </a:p>
          <a:p>
            <a:pPr lvl="1"/>
            <a:r>
              <a:rPr lang="en-US" dirty="0" smtClean="0">
                <a:solidFill>
                  <a:srgbClr val="FFFF00"/>
                </a:solidFill>
              </a:rPr>
              <a:t>II: Executive Branch</a:t>
            </a:r>
          </a:p>
          <a:p>
            <a:pPr lvl="1"/>
            <a:r>
              <a:rPr lang="en-US" dirty="0" smtClean="0">
                <a:solidFill>
                  <a:srgbClr val="FFFF00"/>
                </a:solidFill>
              </a:rPr>
              <a:t>III: Judicial Branch</a:t>
            </a:r>
          </a:p>
          <a:p>
            <a:pPr lvl="1"/>
            <a:r>
              <a:rPr lang="en-US" dirty="0" smtClean="0">
                <a:solidFill>
                  <a:srgbClr val="FFFF00"/>
                </a:solidFill>
              </a:rPr>
              <a:t>IV: Relations among the states</a:t>
            </a:r>
          </a:p>
          <a:p>
            <a:pPr lvl="1"/>
            <a:r>
              <a:rPr lang="en-US" dirty="0" smtClean="0">
                <a:solidFill>
                  <a:srgbClr val="FFFF00"/>
                </a:solidFill>
              </a:rPr>
              <a:t>V: Amendment Process</a:t>
            </a:r>
          </a:p>
          <a:p>
            <a:pPr lvl="1"/>
            <a:r>
              <a:rPr lang="en-US" dirty="0" smtClean="0">
                <a:solidFill>
                  <a:srgbClr val="FFFF00"/>
                </a:solidFill>
              </a:rPr>
              <a:t>VI: Federal Power</a:t>
            </a:r>
          </a:p>
          <a:p>
            <a:pPr lvl="1"/>
            <a:r>
              <a:rPr lang="en-US" dirty="0" smtClean="0">
                <a:solidFill>
                  <a:srgbClr val="FFFF00"/>
                </a:solidFill>
              </a:rPr>
              <a:t>VII: Ratification</a:t>
            </a:r>
          </a:p>
          <a:p>
            <a:pPr marL="457200" lvl="1" indent="0">
              <a:buNone/>
            </a:pPr>
            <a:endParaRPr lang="en-US" dirty="0" smtClean="0">
              <a:solidFill>
                <a:srgbClr val="FFFF00"/>
              </a:solidFill>
            </a:endParaRPr>
          </a:p>
          <a:p>
            <a:r>
              <a:rPr lang="en-US" dirty="0" smtClean="0">
                <a:solidFill>
                  <a:srgbClr val="FFFF00"/>
                </a:solidFill>
              </a:rPr>
              <a:t>Amendments:</a:t>
            </a:r>
          </a:p>
          <a:p>
            <a:pPr lvl="1"/>
            <a:r>
              <a:rPr lang="en-US" dirty="0" smtClean="0">
                <a:solidFill>
                  <a:srgbClr val="FFFF00"/>
                </a:solidFill>
              </a:rPr>
              <a:t>27 Total</a:t>
            </a:r>
          </a:p>
          <a:p>
            <a:pPr lvl="1"/>
            <a:r>
              <a:rPr lang="en-US" dirty="0" smtClean="0">
                <a:solidFill>
                  <a:srgbClr val="FFFF00"/>
                </a:solidFill>
              </a:rPr>
              <a:t>1</a:t>
            </a:r>
            <a:r>
              <a:rPr lang="en-US" baseline="30000" dirty="0" smtClean="0">
                <a:solidFill>
                  <a:srgbClr val="FFFF00"/>
                </a:solidFill>
              </a:rPr>
              <a:t>st</a:t>
            </a:r>
            <a:r>
              <a:rPr lang="en-US" dirty="0" smtClean="0">
                <a:solidFill>
                  <a:srgbClr val="FFFF00"/>
                </a:solidFill>
              </a:rPr>
              <a:t> ten are the Bill of Rights</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95400"/>
            <a:ext cx="4552950" cy="555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661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Article I: Legislative Branch</a:t>
            </a:r>
            <a:endParaRPr lang="en-US" dirty="0">
              <a:solidFill>
                <a:srgbClr val="FFFF00"/>
              </a:solidFill>
            </a:endParaRPr>
          </a:p>
        </p:txBody>
      </p:sp>
      <p:sp>
        <p:nvSpPr>
          <p:cNvPr id="3" name="Content Placeholder 2"/>
          <p:cNvSpPr>
            <a:spLocks noGrp="1"/>
          </p:cNvSpPr>
          <p:nvPr>
            <p:ph sz="half" idx="2"/>
          </p:nvPr>
        </p:nvSpPr>
        <p:spPr>
          <a:xfrm>
            <a:off x="457200" y="1524000"/>
            <a:ext cx="4040188" cy="4648200"/>
          </a:xfrm>
        </p:spPr>
        <p:txBody>
          <a:bodyPr>
            <a:noAutofit/>
          </a:bodyPr>
          <a:lstStyle/>
          <a:p>
            <a:r>
              <a:rPr lang="en-US" dirty="0" smtClean="0">
                <a:solidFill>
                  <a:srgbClr val="FFFF00"/>
                </a:solidFill>
              </a:rPr>
              <a:t>Bicameral:</a:t>
            </a:r>
          </a:p>
          <a:p>
            <a:pPr lvl="1"/>
            <a:r>
              <a:rPr lang="en-US" dirty="0" smtClean="0">
                <a:solidFill>
                  <a:srgbClr val="FFFF00"/>
                </a:solidFill>
              </a:rPr>
              <a:t>House of Representatives</a:t>
            </a:r>
          </a:p>
          <a:p>
            <a:pPr lvl="2"/>
            <a:r>
              <a:rPr lang="en-US" sz="2000" dirty="0" smtClean="0">
                <a:solidFill>
                  <a:srgbClr val="FFFF00"/>
                </a:solidFill>
              </a:rPr>
              <a:t>Based on Population</a:t>
            </a:r>
          </a:p>
          <a:p>
            <a:pPr lvl="1"/>
            <a:r>
              <a:rPr lang="en-US" dirty="0" smtClean="0">
                <a:solidFill>
                  <a:srgbClr val="FFFF00"/>
                </a:solidFill>
              </a:rPr>
              <a:t>Senate</a:t>
            </a:r>
          </a:p>
          <a:p>
            <a:pPr lvl="2"/>
            <a:r>
              <a:rPr lang="en-US" sz="2000" dirty="0" smtClean="0">
                <a:solidFill>
                  <a:srgbClr val="FFFF00"/>
                </a:solidFill>
              </a:rPr>
              <a:t>2 senators for each state</a:t>
            </a:r>
          </a:p>
          <a:p>
            <a:endParaRPr lang="en-US" dirty="0" smtClean="0">
              <a:solidFill>
                <a:srgbClr val="FFFF00"/>
              </a:solidFill>
            </a:endParaRPr>
          </a:p>
          <a:p>
            <a:r>
              <a:rPr lang="en-US" dirty="0" smtClean="0">
                <a:solidFill>
                  <a:srgbClr val="FFFF00"/>
                </a:solidFill>
              </a:rPr>
              <a:t>Reps serve for 2 year terms</a:t>
            </a:r>
          </a:p>
          <a:p>
            <a:endParaRPr lang="en-US" dirty="0" smtClean="0">
              <a:solidFill>
                <a:srgbClr val="FFFF00"/>
              </a:solidFill>
            </a:endParaRPr>
          </a:p>
          <a:p>
            <a:r>
              <a:rPr lang="en-US" dirty="0" smtClean="0">
                <a:solidFill>
                  <a:srgbClr val="FFFF00"/>
                </a:solidFill>
              </a:rPr>
              <a:t>Senators serve for 6 year terms</a:t>
            </a:r>
          </a:p>
        </p:txBody>
      </p:sp>
      <p:sp>
        <p:nvSpPr>
          <p:cNvPr id="6" name="Content Placeholder 5"/>
          <p:cNvSpPr>
            <a:spLocks noGrp="1"/>
          </p:cNvSpPr>
          <p:nvPr>
            <p:ph sz="quarter" idx="4"/>
          </p:nvPr>
        </p:nvSpPr>
        <p:spPr>
          <a:xfrm>
            <a:off x="4645025" y="1524000"/>
            <a:ext cx="4041775" cy="4602163"/>
          </a:xfrm>
        </p:spPr>
        <p:txBody>
          <a:bodyPr>
            <a:normAutofit/>
          </a:bodyPr>
          <a:lstStyle/>
          <a:p>
            <a:r>
              <a:rPr lang="en-US" sz="2800" dirty="0" smtClean="0"/>
              <a:t>Important Powers:</a:t>
            </a:r>
          </a:p>
          <a:p>
            <a:pPr lvl="1">
              <a:lnSpc>
                <a:spcPct val="110000"/>
              </a:lnSpc>
            </a:pPr>
            <a:r>
              <a:rPr lang="en-US" sz="2400" dirty="0" smtClean="0"/>
              <a:t>Make laws</a:t>
            </a:r>
          </a:p>
          <a:p>
            <a:pPr lvl="1">
              <a:lnSpc>
                <a:spcPct val="110000"/>
              </a:lnSpc>
            </a:pPr>
            <a:r>
              <a:rPr lang="en-US" sz="2400" dirty="0" smtClean="0"/>
              <a:t>Set taxes</a:t>
            </a:r>
          </a:p>
          <a:p>
            <a:pPr lvl="1">
              <a:lnSpc>
                <a:spcPct val="110000"/>
              </a:lnSpc>
            </a:pPr>
            <a:r>
              <a:rPr lang="en-US" sz="2400" dirty="0" smtClean="0"/>
              <a:t>Declare war</a:t>
            </a:r>
          </a:p>
          <a:p>
            <a:pPr lvl="1">
              <a:lnSpc>
                <a:spcPct val="110000"/>
              </a:lnSpc>
            </a:pPr>
            <a:r>
              <a:rPr lang="en-US" sz="2400" dirty="0" smtClean="0"/>
              <a:t>Override vetoes</a:t>
            </a:r>
          </a:p>
          <a:p>
            <a:pPr lvl="1">
              <a:lnSpc>
                <a:spcPct val="110000"/>
              </a:lnSpc>
            </a:pPr>
            <a:r>
              <a:rPr lang="en-US" sz="2400" dirty="0" smtClean="0"/>
              <a:t>Borrow Money</a:t>
            </a:r>
          </a:p>
          <a:p>
            <a:pPr lvl="1">
              <a:lnSpc>
                <a:spcPct val="110000"/>
              </a:lnSpc>
            </a:pPr>
            <a:r>
              <a:rPr lang="en-US" sz="2400" dirty="0" smtClean="0"/>
              <a:t>Print money</a:t>
            </a:r>
          </a:p>
          <a:p>
            <a:pPr lvl="1">
              <a:lnSpc>
                <a:spcPct val="110000"/>
              </a:lnSpc>
            </a:pPr>
            <a:r>
              <a:rPr lang="en-US" sz="2400" dirty="0" smtClean="0"/>
              <a:t>Regulate international and national trade</a:t>
            </a:r>
            <a:endParaRPr lang="en-US" sz="2400" dirty="0"/>
          </a:p>
        </p:txBody>
      </p:sp>
    </p:spTree>
    <p:extLst>
      <p:ext uri="{BB962C8B-B14F-4D97-AF65-F5344CB8AC3E}">
        <p14:creationId xmlns:p14="http://schemas.microsoft.com/office/powerpoint/2010/main" val="3423421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FFFF00"/>
                </a:solidFill>
              </a:rPr>
              <a:t>Article II: Executive Branch</a:t>
            </a:r>
            <a:endParaRPr lang="en-US" dirty="0">
              <a:solidFill>
                <a:srgbClr val="FFFF00"/>
              </a:solidFill>
            </a:endParaRPr>
          </a:p>
        </p:txBody>
      </p:sp>
      <p:sp>
        <p:nvSpPr>
          <p:cNvPr id="8" name="Content Placeholder 7"/>
          <p:cNvSpPr>
            <a:spLocks noGrp="1"/>
          </p:cNvSpPr>
          <p:nvPr>
            <p:ph sz="half" idx="1"/>
          </p:nvPr>
        </p:nvSpPr>
        <p:spPr/>
        <p:txBody>
          <a:bodyPr>
            <a:normAutofit fontScale="92500" lnSpcReduction="20000"/>
          </a:bodyPr>
          <a:lstStyle/>
          <a:p>
            <a:r>
              <a:rPr lang="en-US" dirty="0" smtClean="0">
                <a:solidFill>
                  <a:srgbClr val="FFFF00"/>
                </a:solidFill>
              </a:rPr>
              <a:t>President and Vice President are elected to 4 year terms</a:t>
            </a:r>
          </a:p>
          <a:p>
            <a:endParaRPr lang="en-US" dirty="0" smtClean="0">
              <a:solidFill>
                <a:srgbClr val="FFFF00"/>
              </a:solidFill>
            </a:endParaRPr>
          </a:p>
          <a:p>
            <a:r>
              <a:rPr lang="en-US" dirty="0" smtClean="0">
                <a:solidFill>
                  <a:srgbClr val="FFFF00"/>
                </a:solidFill>
              </a:rPr>
              <a:t>Elected by the Electoral College</a:t>
            </a:r>
          </a:p>
          <a:p>
            <a:endParaRPr lang="en-US" dirty="0" smtClean="0">
              <a:solidFill>
                <a:srgbClr val="FFFF00"/>
              </a:solidFill>
            </a:endParaRPr>
          </a:p>
          <a:p>
            <a:r>
              <a:rPr lang="en-US" dirty="0" smtClean="0">
                <a:solidFill>
                  <a:srgbClr val="FFFF00"/>
                </a:solidFill>
              </a:rPr>
              <a:t>Qualifications</a:t>
            </a:r>
          </a:p>
          <a:p>
            <a:pPr lvl="1"/>
            <a:r>
              <a:rPr lang="en-US" dirty="0" smtClean="0">
                <a:solidFill>
                  <a:srgbClr val="FFFF00"/>
                </a:solidFill>
              </a:rPr>
              <a:t>At least 35 years old</a:t>
            </a:r>
          </a:p>
          <a:p>
            <a:pPr lvl="1"/>
            <a:r>
              <a:rPr lang="en-US" dirty="0" smtClean="0">
                <a:solidFill>
                  <a:srgbClr val="FFFF00"/>
                </a:solidFill>
              </a:rPr>
              <a:t>15 year resident of the United States</a:t>
            </a:r>
          </a:p>
          <a:p>
            <a:pPr lvl="1"/>
            <a:r>
              <a:rPr lang="en-US" dirty="0" smtClean="0">
                <a:solidFill>
                  <a:srgbClr val="FFFF00"/>
                </a:solidFill>
              </a:rPr>
              <a:t>Natural born Citizen</a:t>
            </a:r>
            <a:endParaRPr lang="en-US" dirty="0">
              <a:solidFill>
                <a:srgbClr val="FFFF00"/>
              </a:solidFill>
            </a:endParaRPr>
          </a:p>
        </p:txBody>
      </p:sp>
      <p:sp>
        <p:nvSpPr>
          <p:cNvPr id="9" name="Content Placeholder 8"/>
          <p:cNvSpPr>
            <a:spLocks noGrp="1"/>
          </p:cNvSpPr>
          <p:nvPr>
            <p:ph sz="half" idx="2"/>
          </p:nvPr>
        </p:nvSpPr>
        <p:spPr>
          <a:xfrm>
            <a:off x="4648200" y="1600200"/>
            <a:ext cx="4495800" cy="4525963"/>
          </a:xfrm>
        </p:spPr>
        <p:txBody>
          <a:bodyPr>
            <a:normAutofit fontScale="92500" lnSpcReduction="20000"/>
          </a:bodyPr>
          <a:lstStyle/>
          <a:p>
            <a:r>
              <a:rPr lang="en-US" dirty="0" smtClean="0"/>
              <a:t>Important powers:</a:t>
            </a:r>
          </a:p>
          <a:p>
            <a:pPr lvl="1">
              <a:lnSpc>
                <a:spcPct val="170000"/>
              </a:lnSpc>
            </a:pPr>
            <a:r>
              <a:rPr lang="en-US" sz="2800" dirty="0" smtClean="0"/>
              <a:t>Commander-in-Chief</a:t>
            </a:r>
          </a:p>
          <a:p>
            <a:pPr lvl="1">
              <a:lnSpc>
                <a:spcPct val="170000"/>
              </a:lnSpc>
            </a:pPr>
            <a:r>
              <a:rPr lang="en-US" sz="2800" dirty="0" smtClean="0"/>
              <a:t>Grant pardons</a:t>
            </a:r>
          </a:p>
          <a:p>
            <a:pPr lvl="1">
              <a:lnSpc>
                <a:spcPct val="170000"/>
              </a:lnSpc>
            </a:pPr>
            <a:r>
              <a:rPr lang="en-US" sz="2800" dirty="0" smtClean="0"/>
              <a:t>Make treaties</a:t>
            </a:r>
          </a:p>
          <a:p>
            <a:pPr lvl="1">
              <a:lnSpc>
                <a:spcPct val="170000"/>
              </a:lnSpc>
            </a:pPr>
            <a:r>
              <a:rPr lang="en-US" sz="2800" dirty="0" smtClean="0"/>
              <a:t>Appoint federal officers</a:t>
            </a:r>
          </a:p>
          <a:p>
            <a:pPr lvl="1">
              <a:lnSpc>
                <a:spcPct val="170000"/>
              </a:lnSpc>
            </a:pPr>
            <a:r>
              <a:rPr lang="en-US" sz="2800" dirty="0" smtClean="0"/>
              <a:t>Ensure laws are executed</a:t>
            </a:r>
          </a:p>
        </p:txBody>
      </p:sp>
    </p:spTree>
    <p:extLst>
      <p:ext uri="{BB962C8B-B14F-4D97-AF65-F5344CB8AC3E}">
        <p14:creationId xmlns:p14="http://schemas.microsoft.com/office/powerpoint/2010/main" val="2006505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Article III: Judicial Branch</a:t>
            </a:r>
            <a:endParaRPr lang="en-US" dirty="0">
              <a:solidFill>
                <a:srgbClr val="FFFF00"/>
              </a:solidFill>
            </a:endParaRPr>
          </a:p>
        </p:txBody>
      </p:sp>
      <p:sp>
        <p:nvSpPr>
          <p:cNvPr id="3" name="Content Placeholder 2"/>
          <p:cNvSpPr>
            <a:spLocks noGrp="1"/>
          </p:cNvSpPr>
          <p:nvPr>
            <p:ph sz="half" idx="1"/>
          </p:nvPr>
        </p:nvSpPr>
        <p:spPr/>
        <p:txBody>
          <a:bodyPr>
            <a:normAutofit lnSpcReduction="10000"/>
          </a:bodyPr>
          <a:lstStyle/>
          <a:p>
            <a:r>
              <a:rPr lang="en-US" dirty="0" smtClean="0">
                <a:solidFill>
                  <a:srgbClr val="FFFF00"/>
                </a:solidFill>
              </a:rPr>
              <a:t>Supreme Court judges serve for life unless impeached</a:t>
            </a:r>
          </a:p>
          <a:p>
            <a:endParaRPr lang="en-US" dirty="0">
              <a:solidFill>
                <a:srgbClr val="FFFF00"/>
              </a:solidFill>
            </a:endParaRPr>
          </a:p>
          <a:p>
            <a:r>
              <a:rPr lang="en-US" dirty="0" smtClean="0">
                <a:solidFill>
                  <a:srgbClr val="FFFF00"/>
                </a:solidFill>
              </a:rPr>
              <a:t>Judicial power rests with U.S. Supreme Court and other courts created by Congress.</a:t>
            </a:r>
            <a:endParaRPr lang="en-US" dirty="0">
              <a:solidFill>
                <a:srgbClr val="FFFF00"/>
              </a:solidFill>
            </a:endParaRPr>
          </a:p>
        </p:txBody>
      </p:sp>
      <p:sp>
        <p:nvSpPr>
          <p:cNvPr id="4" name="Content Placeholder 3"/>
          <p:cNvSpPr>
            <a:spLocks noGrp="1"/>
          </p:cNvSpPr>
          <p:nvPr>
            <p:ph sz="half" idx="2"/>
          </p:nvPr>
        </p:nvSpPr>
        <p:spPr/>
        <p:txBody>
          <a:bodyPr>
            <a:normAutofit lnSpcReduction="10000"/>
          </a:bodyPr>
          <a:lstStyle/>
          <a:p>
            <a:r>
              <a:rPr lang="en-US" dirty="0" smtClean="0"/>
              <a:t>Important Powers:</a:t>
            </a:r>
          </a:p>
          <a:p>
            <a:pPr lvl="1"/>
            <a:r>
              <a:rPr lang="en-US" dirty="0" smtClean="0"/>
              <a:t>Decides cases of Constitutional law and federal law</a:t>
            </a:r>
          </a:p>
          <a:p>
            <a:pPr marL="457200" lvl="1" indent="0">
              <a:buNone/>
            </a:pPr>
            <a:endParaRPr lang="en-US" dirty="0" smtClean="0"/>
          </a:p>
          <a:p>
            <a:pPr lvl="1"/>
            <a:r>
              <a:rPr lang="en-US" dirty="0" smtClean="0"/>
              <a:t>Cases involving ambassadors go straight to Supreme Court</a:t>
            </a:r>
          </a:p>
          <a:p>
            <a:pPr marL="457200" lvl="1" indent="0">
              <a:buNone/>
            </a:pPr>
            <a:endParaRPr lang="en-US" dirty="0" smtClean="0"/>
          </a:p>
          <a:p>
            <a:pPr lvl="1"/>
            <a:r>
              <a:rPr lang="en-US" dirty="0" smtClean="0"/>
              <a:t>Judicial Review comes later (1803- Marbury v. Madison)</a:t>
            </a:r>
            <a:endParaRPr lang="en-US" dirty="0"/>
          </a:p>
        </p:txBody>
      </p:sp>
    </p:spTree>
    <p:extLst>
      <p:ext uri="{BB962C8B-B14F-4D97-AF65-F5344CB8AC3E}">
        <p14:creationId xmlns:p14="http://schemas.microsoft.com/office/powerpoint/2010/main" val="3724357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Important Articles: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solidFill>
                  <a:srgbClr val="FFFF00"/>
                </a:solidFill>
              </a:rPr>
              <a:t>Article V: Amendments:</a:t>
            </a:r>
          </a:p>
          <a:p>
            <a:pPr lvl="1"/>
            <a:r>
              <a:rPr lang="en-US" dirty="0" smtClean="0">
                <a:solidFill>
                  <a:srgbClr val="FFFF00"/>
                </a:solidFill>
              </a:rPr>
              <a:t>Amendments are proposed when 2/3 of House Senate deem it necessary</a:t>
            </a:r>
          </a:p>
          <a:p>
            <a:pPr lvl="1"/>
            <a:endParaRPr lang="en-US" dirty="0" smtClean="0">
              <a:solidFill>
                <a:srgbClr val="FFFF00"/>
              </a:solidFill>
            </a:endParaRPr>
          </a:p>
          <a:p>
            <a:pPr lvl="1"/>
            <a:r>
              <a:rPr lang="en-US" dirty="0" smtClean="0">
                <a:solidFill>
                  <a:srgbClr val="FFFF00"/>
                </a:solidFill>
              </a:rPr>
              <a:t>Amendments are proposed when 2/3 states deem it necessary</a:t>
            </a:r>
          </a:p>
          <a:p>
            <a:pPr lvl="1"/>
            <a:endParaRPr lang="en-US" dirty="0" smtClean="0">
              <a:solidFill>
                <a:srgbClr val="FFFF00"/>
              </a:solidFill>
            </a:endParaRPr>
          </a:p>
          <a:p>
            <a:pPr lvl="1"/>
            <a:r>
              <a:rPr lang="en-US" dirty="0" smtClean="0">
                <a:solidFill>
                  <a:srgbClr val="FFFF00"/>
                </a:solidFill>
              </a:rPr>
              <a:t>Amendments must be ratified by ¾ of state legislatures or by conventions in ¾ of states.</a:t>
            </a:r>
            <a:endParaRPr lang="en-US" dirty="0">
              <a:solidFill>
                <a:srgbClr val="FFFF00"/>
              </a:solidFill>
            </a:endParaRPr>
          </a:p>
        </p:txBody>
      </p:sp>
      <p:sp>
        <p:nvSpPr>
          <p:cNvPr id="4" name="Content Placeholder 3"/>
          <p:cNvSpPr>
            <a:spLocks noGrp="1"/>
          </p:cNvSpPr>
          <p:nvPr>
            <p:ph sz="half" idx="2"/>
          </p:nvPr>
        </p:nvSpPr>
        <p:spPr/>
        <p:txBody>
          <a:bodyPr>
            <a:normAutofit fontScale="92500" lnSpcReduction="10000"/>
          </a:bodyPr>
          <a:lstStyle/>
          <a:p>
            <a:r>
              <a:rPr lang="en-US" dirty="0" smtClean="0">
                <a:solidFill>
                  <a:srgbClr val="FFFF00"/>
                </a:solidFill>
              </a:rPr>
              <a:t>Article VI: Federal Power</a:t>
            </a:r>
          </a:p>
          <a:p>
            <a:pPr lvl="1"/>
            <a:r>
              <a:rPr lang="en-US" dirty="0" smtClean="0">
                <a:solidFill>
                  <a:srgbClr val="FFFF00"/>
                </a:solidFill>
              </a:rPr>
              <a:t>Supremacy Clause: Federal law is supreme to state law</a:t>
            </a:r>
          </a:p>
          <a:p>
            <a:pPr lvl="1"/>
            <a:endParaRPr lang="en-US" dirty="0" smtClean="0">
              <a:solidFill>
                <a:srgbClr val="FFFF00"/>
              </a:solidFill>
            </a:endParaRPr>
          </a:p>
          <a:p>
            <a:pPr lvl="1"/>
            <a:r>
              <a:rPr lang="en-US" dirty="0" smtClean="0">
                <a:solidFill>
                  <a:srgbClr val="FFFF00"/>
                </a:solidFill>
              </a:rPr>
              <a:t>No religious tests for public office.</a:t>
            </a:r>
            <a:endParaRPr lang="en-US" dirty="0">
              <a:solidFill>
                <a:srgbClr val="FFFF00"/>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819525"/>
            <a:ext cx="303847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946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FF00"/>
                </a:solidFill>
              </a:rPr>
              <a:t>Bill of Rights</a:t>
            </a:r>
            <a:endParaRPr lang="en-US" dirty="0">
              <a:solidFill>
                <a:srgbClr val="FFFF00"/>
              </a:solidFill>
            </a:endParaRPr>
          </a:p>
        </p:txBody>
      </p:sp>
      <p:sp>
        <p:nvSpPr>
          <p:cNvPr id="6" name="Content Placeholder 5"/>
          <p:cNvSpPr>
            <a:spLocks noGrp="1"/>
          </p:cNvSpPr>
          <p:nvPr>
            <p:ph idx="1"/>
          </p:nvPr>
        </p:nvSpPr>
        <p:spPr/>
        <p:txBody>
          <a:bodyPr>
            <a:normAutofit fontScale="85000" lnSpcReduction="20000"/>
          </a:bodyPr>
          <a:lstStyle/>
          <a:p>
            <a:pPr marL="514350" indent="-514350">
              <a:buAutoNum type="arabicPeriod"/>
            </a:pPr>
            <a:r>
              <a:rPr lang="en-US" dirty="0" smtClean="0">
                <a:solidFill>
                  <a:srgbClr val="FFFF00"/>
                </a:solidFill>
              </a:rPr>
              <a:t>Freedom of religion, of speech, of the press to assemble, and to petition</a:t>
            </a:r>
          </a:p>
          <a:p>
            <a:pPr marL="514350" indent="-514350">
              <a:buAutoNum type="arabicPeriod"/>
            </a:pPr>
            <a:endParaRPr lang="en-US" dirty="0">
              <a:solidFill>
                <a:srgbClr val="FFFF00"/>
              </a:solidFill>
            </a:endParaRPr>
          </a:p>
          <a:p>
            <a:pPr marL="514350" indent="-514350">
              <a:buAutoNum type="arabicPeriod"/>
            </a:pPr>
            <a:r>
              <a:rPr lang="en-US" dirty="0" smtClean="0">
                <a:solidFill>
                  <a:srgbClr val="FFFF00"/>
                </a:solidFill>
              </a:rPr>
              <a:t>Right to bear arms</a:t>
            </a:r>
          </a:p>
          <a:p>
            <a:pPr marL="514350" indent="-514350">
              <a:buAutoNum type="arabicPeriod"/>
            </a:pPr>
            <a:endParaRPr lang="en-US" dirty="0">
              <a:solidFill>
                <a:srgbClr val="FFFF00"/>
              </a:solidFill>
            </a:endParaRPr>
          </a:p>
          <a:p>
            <a:pPr marL="514350" indent="-514350">
              <a:buAutoNum type="arabicPeriod"/>
            </a:pPr>
            <a:r>
              <a:rPr lang="en-US" dirty="0" smtClean="0">
                <a:solidFill>
                  <a:srgbClr val="FFFF00"/>
                </a:solidFill>
              </a:rPr>
              <a:t>No quartering of soldiers</a:t>
            </a:r>
          </a:p>
          <a:p>
            <a:pPr marL="514350" indent="-514350">
              <a:buAutoNum type="arabicPeriod"/>
            </a:pPr>
            <a:endParaRPr lang="en-US" dirty="0">
              <a:solidFill>
                <a:srgbClr val="FFFF00"/>
              </a:solidFill>
            </a:endParaRPr>
          </a:p>
          <a:p>
            <a:pPr marL="514350" indent="-514350">
              <a:buAutoNum type="arabicPeriod"/>
            </a:pPr>
            <a:r>
              <a:rPr lang="en-US" dirty="0" smtClean="0">
                <a:solidFill>
                  <a:srgbClr val="FFFF00"/>
                </a:solidFill>
              </a:rPr>
              <a:t>No </a:t>
            </a:r>
            <a:r>
              <a:rPr lang="en-US" dirty="0" smtClean="0">
                <a:solidFill>
                  <a:srgbClr val="FFFF00"/>
                </a:solidFill>
              </a:rPr>
              <a:t>unreasonable </a:t>
            </a:r>
            <a:r>
              <a:rPr lang="en-US" dirty="0" smtClean="0">
                <a:solidFill>
                  <a:srgbClr val="FFFF00"/>
                </a:solidFill>
              </a:rPr>
              <a:t>search and seizure</a:t>
            </a:r>
          </a:p>
          <a:p>
            <a:pPr marL="514350" indent="-514350">
              <a:buAutoNum type="arabicPeriod"/>
            </a:pPr>
            <a:endParaRPr lang="en-US" dirty="0">
              <a:solidFill>
                <a:srgbClr val="FFFF00"/>
              </a:solidFill>
            </a:endParaRPr>
          </a:p>
          <a:p>
            <a:pPr marL="514350" indent="-514350">
              <a:buAutoNum type="arabicPeriod"/>
            </a:pPr>
            <a:r>
              <a:rPr lang="en-US" dirty="0" smtClean="0">
                <a:solidFill>
                  <a:srgbClr val="FFFF00"/>
                </a:solidFill>
              </a:rPr>
              <a:t>Indictments; Due process; self-incrimination; Double jeopardy, and rules for Eminent Domain.</a:t>
            </a:r>
            <a:endParaRPr lang="en-US" dirty="0">
              <a:solidFill>
                <a:srgbClr val="FFFF00"/>
              </a:solidFill>
            </a:endParaRPr>
          </a:p>
        </p:txBody>
      </p:sp>
    </p:spTree>
    <p:extLst>
      <p:ext uri="{BB962C8B-B14F-4D97-AF65-F5344CB8AC3E}">
        <p14:creationId xmlns:p14="http://schemas.microsoft.com/office/powerpoint/2010/main" val="1596835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of Rights</a:t>
            </a:r>
            <a:endParaRPr lang="en-US" dirty="0"/>
          </a:p>
        </p:txBody>
      </p:sp>
      <p:sp>
        <p:nvSpPr>
          <p:cNvPr id="3" name="Content Placeholder 2"/>
          <p:cNvSpPr>
            <a:spLocks noGrp="1"/>
          </p:cNvSpPr>
          <p:nvPr>
            <p:ph idx="1"/>
          </p:nvPr>
        </p:nvSpPr>
        <p:spPr>
          <a:xfrm>
            <a:off x="533400" y="1447800"/>
            <a:ext cx="8229600" cy="4525963"/>
          </a:xfrm>
        </p:spPr>
        <p:txBody>
          <a:bodyPr>
            <a:noAutofit/>
          </a:bodyPr>
          <a:lstStyle/>
          <a:p>
            <a:pPr marL="0" indent="0">
              <a:buNone/>
            </a:pPr>
            <a:r>
              <a:rPr lang="en-US" sz="2500" dirty="0" smtClean="0">
                <a:solidFill>
                  <a:srgbClr val="FFFF00"/>
                </a:solidFill>
              </a:rPr>
              <a:t>6. Right to a fair and speedy public trial, Notice of accusations, confronting one’s accuser, Subpoenas, Right to counsel</a:t>
            </a:r>
          </a:p>
          <a:p>
            <a:endParaRPr lang="en-US" sz="2500" dirty="0">
              <a:solidFill>
                <a:srgbClr val="FFFF00"/>
              </a:solidFill>
            </a:endParaRPr>
          </a:p>
          <a:p>
            <a:pPr marL="0" indent="0">
              <a:buNone/>
            </a:pPr>
            <a:r>
              <a:rPr lang="en-US" sz="2500" dirty="0" smtClean="0">
                <a:solidFill>
                  <a:srgbClr val="FFFF00"/>
                </a:solidFill>
              </a:rPr>
              <a:t>7. Right to trial by jury in civil cases</a:t>
            </a:r>
          </a:p>
          <a:p>
            <a:pPr marL="0" indent="0">
              <a:buNone/>
            </a:pPr>
            <a:endParaRPr lang="en-US" sz="2500" dirty="0" smtClean="0">
              <a:solidFill>
                <a:srgbClr val="FFFF00"/>
              </a:solidFill>
            </a:endParaRPr>
          </a:p>
          <a:p>
            <a:pPr marL="0" indent="0">
              <a:buNone/>
            </a:pPr>
            <a:r>
              <a:rPr lang="en-US" sz="2500" dirty="0" smtClean="0">
                <a:solidFill>
                  <a:srgbClr val="FFFF00"/>
                </a:solidFill>
              </a:rPr>
              <a:t>8. No excessive bail and fines or cruel and unusual punishment</a:t>
            </a:r>
          </a:p>
          <a:p>
            <a:pPr marL="0" indent="0">
              <a:buNone/>
            </a:pPr>
            <a:endParaRPr lang="en-US" sz="2500" dirty="0" smtClean="0">
              <a:solidFill>
                <a:srgbClr val="FFFF00"/>
              </a:solidFill>
            </a:endParaRPr>
          </a:p>
          <a:p>
            <a:pPr marL="0" indent="0">
              <a:buNone/>
            </a:pPr>
            <a:r>
              <a:rPr lang="en-US" sz="2500" dirty="0" smtClean="0">
                <a:solidFill>
                  <a:srgbClr val="FFFF00"/>
                </a:solidFill>
              </a:rPr>
              <a:t>9. There are other rights not written in the Constitution</a:t>
            </a:r>
          </a:p>
          <a:p>
            <a:pPr marL="0" indent="0">
              <a:buNone/>
            </a:pPr>
            <a:endParaRPr lang="en-US" sz="2500" dirty="0">
              <a:solidFill>
                <a:srgbClr val="FFFF00"/>
              </a:solidFill>
            </a:endParaRPr>
          </a:p>
          <a:p>
            <a:pPr marL="0" indent="0">
              <a:buNone/>
            </a:pPr>
            <a:r>
              <a:rPr lang="en-US" sz="2500" dirty="0" smtClean="0">
                <a:solidFill>
                  <a:srgbClr val="FFFF00"/>
                </a:solidFill>
              </a:rPr>
              <a:t>10. All rights not given to Federal Government belong to states and people.</a:t>
            </a:r>
            <a:endParaRPr lang="en-US" sz="2500" dirty="0">
              <a:solidFill>
                <a:srgbClr val="FFFF00"/>
              </a:solidFill>
            </a:endParaRPr>
          </a:p>
        </p:txBody>
      </p:sp>
    </p:spTree>
    <p:extLst>
      <p:ext uri="{BB962C8B-B14F-4D97-AF65-F5344CB8AC3E}">
        <p14:creationId xmlns:p14="http://schemas.microsoft.com/office/powerpoint/2010/main" val="3264054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6672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What are the basic principals of the Constitution?</a:t>
            </a:r>
            <a:endParaRPr lang="en-US" dirty="0">
              <a:solidFill>
                <a:srgbClr val="FFFF00"/>
              </a:solidFill>
            </a:endParaRPr>
          </a:p>
        </p:txBody>
      </p:sp>
      <p:sp>
        <p:nvSpPr>
          <p:cNvPr id="3" name="Content Placeholder 2"/>
          <p:cNvSpPr>
            <a:spLocks noGrp="1"/>
          </p:cNvSpPr>
          <p:nvPr>
            <p:ph idx="1"/>
          </p:nvPr>
        </p:nvSpPr>
        <p:spPr>
          <a:xfrm>
            <a:off x="457200" y="1600200"/>
            <a:ext cx="4114800" cy="4525963"/>
          </a:xfrm>
        </p:spPr>
        <p:txBody>
          <a:bodyPr>
            <a:normAutofit fontScale="62500" lnSpcReduction="20000"/>
          </a:bodyPr>
          <a:lstStyle/>
          <a:p>
            <a:r>
              <a:rPr lang="en-US" b="1" dirty="0" smtClean="0">
                <a:solidFill>
                  <a:srgbClr val="FFFF00"/>
                </a:solidFill>
              </a:rPr>
              <a:t>Popular Sovereignty</a:t>
            </a:r>
          </a:p>
          <a:p>
            <a:pPr lvl="1"/>
            <a:r>
              <a:rPr lang="en-US" dirty="0" smtClean="0"/>
              <a:t>Government power resides in the people</a:t>
            </a:r>
          </a:p>
          <a:p>
            <a:endParaRPr lang="en-US" dirty="0" smtClean="0">
              <a:solidFill>
                <a:srgbClr val="FFFF00"/>
              </a:solidFill>
            </a:endParaRPr>
          </a:p>
          <a:p>
            <a:r>
              <a:rPr lang="en-US" b="1" dirty="0" smtClean="0">
                <a:solidFill>
                  <a:srgbClr val="FFFF00"/>
                </a:solidFill>
              </a:rPr>
              <a:t>Limited Government</a:t>
            </a:r>
          </a:p>
          <a:p>
            <a:pPr lvl="1"/>
            <a:r>
              <a:rPr lang="en-US" dirty="0" smtClean="0"/>
              <a:t>Government is not all powerful, can only do what the people let it.</a:t>
            </a:r>
          </a:p>
          <a:p>
            <a:pPr marL="457200" lvl="1" indent="0">
              <a:buNone/>
            </a:pPr>
            <a:endParaRPr lang="en-US" dirty="0" smtClean="0"/>
          </a:p>
          <a:p>
            <a:r>
              <a:rPr lang="en-US" b="1" dirty="0" smtClean="0">
                <a:solidFill>
                  <a:srgbClr val="FFFF00"/>
                </a:solidFill>
              </a:rPr>
              <a:t>Separation of Powers</a:t>
            </a:r>
          </a:p>
          <a:p>
            <a:pPr lvl="1"/>
            <a:r>
              <a:rPr lang="en-US" dirty="0" smtClean="0"/>
              <a:t>Helps prevent one branch from becoming too powerful</a:t>
            </a:r>
          </a:p>
          <a:p>
            <a:pPr lvl="1"/>
            <a:r>
              <a:rPr lang="en-US" dirty="0" smtClean="0"/>
              <a:t>Checks and Balances</a:t>
            </a:r>
          </a:p>
          <a:p>
            <a:endParaRPr lang="en-US" dirty="0" smtClean="0"/>
          </a:p>
          <a:p>
            <a:r>
              <a:rPr lang="en-US" b="1" dirty="0" smtClean="0">
                <a:solidFill>
                  <a:srgbClr val="FFFF00"/>
                </a:solidFill>
              </a:rPr>
              <a:t>Federalism</a:t>
            </a:r>
          </a:p>
          <a:p>
            <a:pPr lvl="1"/>
            <a:r>
              <a:rPr lang="en-US" dirty="0" smtClean="0"/>
              <a:t>Division of power among national and state governments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04999"/>
            <a:ext cx="4114800" cy="3814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1306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important Amendments: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13</a:t>
            </a:r>
            <a:r>
              <a:rPr lang="en-US" baseline="30000" dirty="0" smtClean="0">
                <a:solidFill>
                  <a:srgbClr val="FFFF00"/>
                </a:solidFill>
              </a:rPr>
              <a:t>th</a:t>
            </a:r>
            <a:r>
              <a:rPr lang="en-US" dirty="0" smtClean="0">
                <a:solidFill>
                  <a:srgbClr val="FFFF00"/>
                </a:solidFill>
              </a:rPr>
              <a:t> Amendment</a:t>
            </a:r>
          </a:p>
          <a:p>
            <a:pPr lvl="1"/>
            <a:r>
              <a:rPr lang="en-US" dirty="0" smtClean="0">
                <a:solidFill>
                  <a:srgbClr val="FFFF00"/>
                </a:solidFill>
              </a:rPr>
              <a:t>Abolished slavery</a:t>
            </a:r>
          </a:p>
          <a:p>
            <a:pPr lvl="1"/>
            <a:endParaRPr lang="en-US" dirty="0" smtClean="0">
              <a:solidFill>
                <a:srgbClr val="FFFF00"/>
              </a:solidFill>
            </a:endParaRPr>
          </a:p>
          <a:p>
            <a:r>
              <a:rPr lang="en-US" dirty="0" smtClean="0">
                <a:solidFill>
                  <a:srgbClr val="FFFF00"/>
                </a:solidFill>
              </a:rPr>
              <a:t>14</a:t>
            </a:r>
            <a:r>
              <a:rPr lang="en-US" baseline="30000" dirty="0" smtClean="0">
                <a:solidFill>
                  <a:srgbClr val="FFFF00"/>
                </a:solidFill>
              </a:rPr>
              <a:t>th</a:t>
            </a:r>
            <a:r>
              <a:rPr lang="en-US" dirty="0" smtClean="0">
                <a:solidFill>
                  <a:srgbClr val="FFFF00"/>
                </a:solidFill>
              </a:rPr>
              <a:t> Amendment</a:t>
            </a:r>
          </a:p>
          <a:p>
            <a:pPr lvl="1"/>
            <a:r>
              <a:rPr lang="en-US" dirty="0" smtClean="0">
                <a:solidFill>
                  <a:srgbClr val="FFFF00"/>
                </a:solidFill>
              </a:rPr>
              <a:t>Due process and equal protection under the law</a:t>
            </a:r>
          </a:p>
          <a:p>
            <a:pPr lvl="1"/>
            <a:r>
              <a:rPr lang="en-US" dirty="0" smtClean="0">
                <a:solidFill>
                  <a:srgbClr val="FFFF00"/>
                </a:solidFill>
              </a:rPr>
              <a:t>All persons born in the U.S. are citizens</a:t>
            </a:r>
          </a:p>
          <a:p>
            <a:pPr lvl="1"/>
            <a:endParaRPr lang="en-US" dirty="0" smtClean="0">
              <a:solidFill>
                <a:srgbClr val="FFFF00"/>
              </a:solidFill>
            </a:endParaRPr>
          </a:p>
          <a:p>
            <a:r>
              <a:rPr lang="en-US" dirty="0" smtClean="0">
                <a:solidFill>
                  <a:srgbClr val="FFFF00"/>
                </a:solidFill>
              </a:rPr>
              <a:t>15</a:t>
            </a:r>
            <a:r>
              <a:rPr lang="en-US" baseline="30000" dirty="0" smtClean="0">
                <a:solidFill>
                  <a:srgbClr val="FFFF00"/>
                </a:solidFill>
              </a:rPr>
              <a:t>th</a:t>
            </a:r>
            <a:r>
              <a:rPr lang="en-US" dirty="0" smtClean="0">
                <a:solidFill>
                  <a:srgbClr val="FFFF00"/>
                </a:solidFill>
              </a:rPr>
              <a:t> Amendment</a:t>
            </a:r>
          </a:p>
          <a:p>
            <a:pPr lvl="1"/>
            <a:r>
              <a:rPr lang="en-US" dirty="0" smtClean="0">
                <a:solidFill>
                  <a:srgbClr val="FFFF00"/>
                </a:solidFill>
              </a:rPr>
              <a:t>Right to vote regardless of race, color, or previous servitude</a:t>
            </a:r>
            <a:endParaRPr lang="en-US" dirty="0">
              <a:solidFill>
                <a:srgbClr val="FFFF00"/>
              </a:solidFill>
            </a:endParaRPr>
          </a:p>
        </p:txBody>
      </p:sp>
    </p:spTree>
    <p:extLst>
      <p:ext uri="{BB962C8B-B14F-4D97-AF65-F5344CB8AC3E}">
        <p14:creationId xmlns:p14="http://schemas.microsoft.com/office/powerpoint/2010/main" val="3602598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important Amendments</a:t>
            </a:r>
            <a:endParaRPr lang="en-US" dirty="0"/>
          </a:p>
        </p:txBody>
      </p:sp>
      <p:sp>
        <p:nvSpPr>
          <p:cNvPr id="3" name="Content Placeholder 2"/>
          <p:cNvSpPr>
            <a:spLocks noGrp="1"/>
          </p:cNvSpPr>
          <p:nvPr>
            <p:ph sz="half" idx="1"/>
          </p:nvPr>
        </p:nvSpPr>
        <p:spPr/>
        <p:txBody>
          <a:bodyPr>
            <a:noAutofit/>
          </a:bodyPr>
          <a:lstStyle/>
          <a:p>
            <a:r>
              <a:rPr lang="en-US" dirty="0" smtClean="0">
                <a:solidFill>
                  <a:srgbClr val="FFFF00"/>
                </a:solidFill>
              </a:rPr>
              <a:t>18</a:t>
            </a:r>
            <a:r>
              <a:rPr lang="en-US" baseline="30000" dirty="0" smtClean="0">
                <a:solidFill>
                  <a:srgbClr val="FFFF00"/>
                </a:solidFill>
              </a:rPr>
              <a:t>th</a:t>
            </a:r>
            <a:r>
              <a:rPr lang="en-US" dirty="0" smtClean="0">
                <a:solidFill>
                  <a:srgbClr val="FFFF00"/>
                </a:solidFill>
              </a:rPr>
              <a:t> Amendment</a:t>
            </a:r>
          </a:p>
          <a:p>
            <a:pPr lvl="1"/>
            <a:r>
              <a:rPr lang="en-US" sz="2000" dirty="0" smtClean="0">
                <a:solidFill>
                  <a:srgbClr val="FFFF00"/>
                </a:solidFill>
              </a:rPr>
              <a:t>Prohibition of alcohol</a:t>
            </a:r>
          </a:p>
          <a:p>
            <a:pPr marL="457200" lvl="1" indent="0">
              <a:buNone/>
            </a:pPr>
            <a:endParaRPr lang="en-US" sz="2000" dirty="0" smtClean="0">
              <a:solidFill>
                <a:srgbClr val="FFFF00"/>
              </a:solidFill>
            </a:endParaRPr>
          </a:p>
          <a:p>
            <a:r>
              <a:rPr lang="en-US" dirty="0" smtClean="0">
                <a:solidFill>
                  <a:srgbClr val="FFFF00"/>
                </a:solidFill>
              </a:rPr>
              <a:t>19</a:t>
            </a:r>
            <a:r>
              <a:rPr lang="en-US" baseline="30000" dirty="0" smtClean="0">
                <a:solidFill>
                  <a:srgbClr val="FFFF00"/>
                </a:solidFill>
              </a:rPr>
              <a:t>th</a:t>
            </a:r>
            <a:r>
              <a:rPr lang="en-US" dirty="0" smtClean="0">
                <a:solidFill>
                  <a:srgbClr val="FFFF00"/>
                </a:solidFill>
              </a:rPr>
              <a:t> Amendment</a:t>
            </a:r>
          </a:p>
          <a:p>
            <a:pPr lvl="1"/>
            <a:r>
              <a:rPr lang="en-US" sz="2000" dirty="0" smtClean="0">
                <a:solidFill>
                  <a:srgbClr val="FFFF00"/>
                </a:solidFill>
              </a:rPr>
              <a:t>Women’s suffrage</a:t>
            </a:r>
          </a:p>
          <a:p>
            <a:pPr marL="457200" lvl="1" indent="0">
              <a:buNone/>
            </a:pPr>
            <a:endParaRPr lang="en-US" sz="2000" dirty="0" smtClean="0">
              <a:solidFill>
                <a:srgbClr val="FFFF00"/>
              </a:solidFill>
            </a:endParaRPr>
          </a:p>
          <a:p>
            <a:r>
              <a:rPr lang="en-US" dirty="0" smtClean="0">
                <a:solidFill>
                  <a:srgbClr val="FFFF00"/>
                </a:solidFill>
              </a:rPr>
              <a:t>21</a:t>
            </a:r>
            <a:r>
              <a:rPr lang="en-US" baseline="30000" dirty="0" smtClean="0">
                <a:solidFill>
                  <a:srgbClr val="FFFF00"/>
                </a:solidFill>
              </a:rPr>
              <a:t>st</a:t>
            </a:r>
            <a:r>
              <a:rPr lang="en-US" dirty="0" smtClean="0">
                <a:solidFill>
                  <a:srgbClr val="FFFF00"/>
                </a:solidFill>
              </a:rPr>
              <a:t> Amendment</a:t>
            </a:r>
          </a:p>
          <a:p>
            <a:pPr lvl="1"/>
            <a:r>
              <a:rPr lang="en-US" sz="2000" dirty="0" smtClean="0">
                <a:solidFill>
                  <a:srgbClr val="FFFF00"/>
                </a:solidFill>
              </a:rPr>
              <a:t>Repeals prohibition</a:t>
            </a:r>
          </a:p>
          <a:p>
            <a:pPr marL="457200" lvl="1" indent="0">
              <a:buNone/>
            </a:pPr>
            <a:endParaRPr lang="en-US" sz="2000" dirty="0" smtClean="0">
              <a:solidFill>
                <a:srgbClr val="FFFF00"/>
              </a:solidFill>
            </a:endParaRPr>
          </a:p>
          <a:p>
            <a:r>
              <a:rPr lang="en-US" dirty="0" smtClean="0">
                <a:solidFill>
                  <a:srgbClr val="FFFF00"/>
                </a:solidFill>
              </a:rPr>
              <a:t>22</a:t>
            </a:r>
            <a:r>
              <a:rPr lang="en-US" baseline="30000" dirty="0" smtClean="0">
                <a:solidFill>
                  <a:srgbClr val="FFFF00"/>
                </a:solidFill>
              </a:rPr>
              <a:t>nd</a:t>
            </a:r>
            <a:r>
              <a:rPr lang="en-US" dirty="0" smtClean="0">
                <a:solidFill>
                  <a:srgbClr val="FFFF00"/>
                </a:solidFill>
              </a:rPr>
              <a:t> Amendment</a:t>
            </a:r>
          </a:p>
          <a:p>
            <a:pPr lvl="1"/>
            <a:r>
              <a:rPr lang="en-US" sz="2000" dirty="0" smtClean="0">
                <a:solidFill>
                  <a:srgbClr val="FFFF00"/>
                </a:solidFill>
              </a:rPr>
              <a:t>Presidential term limits</a:t>
            </a:r>
          </a:p>
          <a:p>
            <a:pPr lvl="1"/>
            <a:endParaRPr lang="en-US" sz="1400" dirty="0" smtClean="0">
              <a:solidFill>
                <a:srgbClr val="FFFF00"/>
              </a:solidFill>
            </a:endParaRPr>
          </a:p>
        </p:txBody>
      </p:sp>
      <p:sp>
        <p:nvSpPr>
          <p:cNvPr id="4" name="Content Placeholder 3"/>
          <p:cNvSpPr>
            <a:spLocks noGrp="1"/>
          </p:cNvSpPr>
          <p:nvPr>
            <p:ph sz="half" idx="2"/>
          </p:nvPr>
        </p:nvSpPr>
        <p:spPr/>
        <p:txBody>
          <a:bodyPr/>
          <a:lstStyle/>
          <a:p>
            <a:r>
              <a:rPr lang="en-US" dirty="0" smtClean="0">
                <a:solidFill>
                  <a:srgbClr val="FFFF00"/>
                </a:solidFill>
              </a:rPr>
              <a:t>24</a:t>
            </a:r>
            <a:r>
              <a:rPr lang="en-US" baseline="30000" dirty="0" smtClean="0">
                <a:solidFill>
                  <a:srgbClr val="FFFF00"/>
                </a:solidFill>
              </a:rPr>
              <a:t>th</a:t>
            </a:r>
            <a:r>
              <a:rPr lang="en-US" dirty="0" smtClean="0">
                <a:solidFill>
                  <a:srgbClr val="FFFF00"/>
                </a:solidFill>
              </a:rPr>
              <a:t> Amendment</a:t>
            </a:r>
          </a:p>
          <a:p>
            <a:pPr lvl="1"/>
            <a:r>
              <a:rPr lang="en-US" sz="2000" dirty="0" smtClean="0">
                <a:solidFill>
                  <a:srgbClr val="FFFF00"/>
                </a:solidFill>
              </a:rPr>
              <a:t>Prohibits poll taxes</a:t>
            </a:r>
          </a:p>
          <a:p>
            <a:pPr lvl="1"/>
            <a:endParaRPr lang="en-US" sz="2000" dirty="0" smtClean="0">
              <a:solidFill>
                <a:srgbClr val="FFFF00"/>
              </a:solidFill>
            </a:endParaRPr>
          </a:p>
          <a:p>
            <a:r>
              <a:rPr lang="en-US" dirty="0" smtClean="0">
                <a:solidFill>
                  <a:srgbClr val="FFFF00"/>
                </a:solidFill>
              </a:rPr>
              <a:t>26</a:t>
            </a:r>
            <a:r>
              <a:rPr lang="en-US" baseline="30000" dirty="0" smtClean="0">
                <a:solidFill>
                  <a:srgbClr val="FFFF00"/>
                </a:solidFill>
              </a:rPr>
              <a:t>th</a:t>
            </a:r>
            <a:r>
              <a:rPr lang="en-US" dirty="0" smtClean="0">
                <a:solidFill>
                  <a:srgbClr val="FFFF00"/>
                </a:solidFill>
              </a:rPr>
              <a:t> Amendment</a:t>
            </a:r>
          </a:p>
          <a:p>
            <a:pPr lvl="1"/>
            <a:r>
              <a:rPr lang="en-US" sz="2000" dirty="0" smtClean="0">
                <a:solidFill>
                  <a:srgbClr val="FFFF00"/>
                </a:solidFill>
              </a:rPr>
              <a:t>Lowers voting age to 18</a:t>
            </a:r>
          </a:p>
          <a:p>
            <a:endParaRPr lang="en-US"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776040"/>
            <a:ext cx="4648200" cy="3081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6756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What are the Checks and Balances?</a:t>
            </a:r>
            <a:endParaRPr lang="en-US" dirty="0">
              <a:solidFill>
                <a:srgbClr val="FFFF00"/>
              </a:solidFill>
            </a:endParaRPr>
          </a:p>
        </p:txBody>
      </p:sp>
      <p:sp>
        <p:nvSpPr>
          <p:cNvPr id="3" name="Content Placeholder 2"/>
          <p:cNvSpPr>
            <a:spLocks noGrp="1"/>
          </p:cNvSpPr>
          <p:nvPr>
            <p:ph idx="1"/>
          </p:nvPr>
        </p:nvSpPr>
        <p:spPr>
          <a:xfrm>
            <a:off x="457200" y="1600200"/>
            <a:ext cx="8686800" cy="4525963"/>
          </a:xfrm>
        </p:spPr>
        <p:txBody>
          <a:bodyPr>
            <a:normAutofit fontScale="92500" lnSpcReduction="10000"/>
          </a:bodyPr>
          <a:lstStyle/>
          <a:p>
            <a:r>
              <a:rPr lang="en-US" dirty="0" smtClean="0">
                <a:solidFill>
                  <a:srgbClr val="FFFF00"/>
                </a:solidFill>
              </a:rPr>
              <a:t>Executive Branch</a:t>
            </a:r>
          </a:p>
          <a:p>
            <a:endParaRPr lang="en-US" dirty="0" smtClean="0">
              <a:solidFill>
                <a:srgbClr val="FFFF00"/>
              </a:solidFill>
            </a:endParaRPr>
          </a:p>
          <a:p>
            <a:pPr lvl="1"/>
            <a:r>
              <a:rPr lang="en-US" dirty="0" smtClean="0">
                <a:solidFill>
                  <a:srgbClr val="FFFF00"/>
                </a:solidFill>
              </a:rPr>
              <a:t>Grant </a:t>
            </a:r>
            <a:r>
              <a:rPr lang="en-US" dirty="0" smtClean="0">
                <a:solidFill>
                  <a:srgbClr val="FFFF00"/>
                </a:solidFill>
              </a:rPr>
              <a:t>reprieves                                               </a:t>
            </a:r>
            <a:r>
              <a:rPr lang="en-US" dirty="0" smtClean="0">
                <a:solidFill>
                  <a:srgbClr val="FFFF00"/>
                </a:solidFill>
              </a:rPr>
              <a:t>pardons</a:t>
            </a:r>
          </a:p>
          <a:p>
            <a:pPr lvl="1"/>
            <a:endParaRPr lang="en-US" dirty="0" smtClean="0">
              <a:solidFill>
                <a:srgbClr val="FFFF00"/>
              </a:solidFill>
            </a:endParaRPr>
          </a:p>
          <a:p>
            <a:pPr lvl="1"/>
            <a:r>
              <a:rPr lang="en-US" dirty="0" smtClean="0">
                <a:solidFill>
                  <a:srgbClr val="FFFF00"/>
                </a:solidFill>
              </a:rPr>
              <a:t>Appoint Judges to fill                                                                     vacancies in the court</a:t>
            </a:r>
          </a:p>
          <a:p>
            <a:pPr lvl="1"/>
            <a:endParaRPr lang="en-US" dirty="0" smtClean="0">
              <a:solidFill>
                <a:srgbClr val="FFFF00"/>
              </a:solidFill>
            </a:endParaRPr>
          </a:p>
          <a:p>
            <a:pPr lvl="1"/>
            <a:r>
              <a:rPr lang="en-US" dirty="0" smtClean="0">
                <a:solidFill>
                  <a:srgbClr val="FFFF00"/>
                </a:solidFill>
              </a:rPr>
              <a:t>Authority to call special sessions of congress</a:t>
            </a:r>
          </a:p>
          <a:p>
            <a:pPr lvl="1"/>
            <a:endParaRPr lang="en-US" dirty="0" smtClean="0">
              <a:solidFill>
                <a:srgbClr val="FFFF00"/>
              </a:solidFill>
            </a:endParaRPr>
          </a:p>
          <a:p>
            <a:pPr lvl="1"/>
            <a:r>
              <a:rPr lang="en-US" dirty="0" smtClean="0">
                <a:solidFill>
                  <a:srgbClr val="FFFF00"/>
                </a:solidFill>
              </a:rPr>
              <a:t>President is Commander-in-Chief</a:t>
            </a:r>
            <a:endParaRPr lang="en-US"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952" y="1676400"/>
            <a:ext cx="4646048"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358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Checks and Balances?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FFFF00"/>
                </a:solidFill>
              </a:rPr>
              <a:t>Legislative Branch</a:t>
            </a:r>
          </a:p>
          <a:p>
            <a:endParaRPr lang="en-US" dirty="0">
              <a:solidFill>
                <a:srgbClr val="FFFF00"/>
              </a:solidFill>
            </a:endParaRPr>
          </a:p>
          <a:p>
            <a:pPr lvl="1"/>
            <a:r>
              <a:rPr lang="en-US" dirty="0" smtClean="0">
                <a:solidFill>
                  <a:srgbClr val="FFFF00"/>
                </a:solidFill>
              </a:rPr>
              <a:t>Power to institute new courts</a:t>
            </a:r>
          </a:p>
          <a:p>
            <a:pPr lvl="1"/>
            <a:endParaRPr lang="en-US" dirty="0">
              <a:solidFill>
                <a:srgbClr val="FFFF00"/>
              </a:solidFill>
            </a:endParaRPr>
          </a:p>
          <a:p>
            <a:pPr lvl="1"/>
            <a:r>
              <a:rPr lang="en-US" dirty="0" smtClean="0">
                <a:solidFill>
                  <a:srgbClr val="FFFF00"/>
                </a:solidFill>
              </a:rPr>
              <a:t>Authority to impeach</a:t>
            </a:r>
          </a:p>
          <a:p>
            <a:pPr lvl="1"/>
            <a:endParaRPr lang="en-US" dirty="0">
              <a:solidFill>
                <a:srgbClr val="FFFF00"/>
              </a:solidFill>
            </a:endParaRPr>
          </a:p>
          <a:p>
            <a:pPr lvl="1"/>
            <a:r>
              <a:rPr lang="en-US" dirty="0" smtClean="0">
                <a:solidFill>
                  <a:srgbClr val="FFFF00"/>
                </a:solidFill>
              </a:rPr>
              <a:t>Approve Judicial                                                        appointments  made                                                                   by president</a:t>
            </a:r>
          </a:p>
          <a:p>
            <a:pPr lvl="1"/>
            <a:endParaRPr lang="en-US" dirty="0">
              <a:solidFill>
                <a:srgbClr val="FFFF00"/>
              </a:solidFill>
            </a:endParaRPr>
          </a:p>
          <a:p>
            <a:pPr lvl="1"/>
            <a:r>
              <a:rPr lang="en-US" dirty="0" smtClean="0">
                <a:solidFill>
                  <a:srgbClr val="FFFF00"/>
                </a:solidFill>
              </a:rPr>
              <a:t>Approve presidential                                             appointments</a:t>
            </a:r>
          </a:p>
          <a:p>
            <a:pPr lvl="1"/>
            <a:endParaRPr lang="en-US" dirty="0"/>
          </a:p>
          <a:p>
            <a:pPr lvl="1"/>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189" y="3352800"/>
            <a:ext cx="473539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119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Checks and Balances?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Legislative</a:t>
            </a:r>
          </a:p>
          <a:p>
            <a:endParaRPr lang="en-US" dirty="0" smtClean="0"/>
          </a:p>
          <a:p>
            <a:pPr lvl="1"/>
            <a:r>
              <a:rPr lang="en-US" dirty="0" smtClean="0">
                <a:solidFill>
                  <a:srgbClr val="FFFF00"/>
                </a:solidFill>
              </a:rPr>
              <a:t>Authority to bring impeachment hearings</a:t>
            </a:r>
          </a:p>
          <a:p>
            <a:pPr lvl="1"/>
            <a:endParaRPr lang="en-US" dirty="0" smtClean="0">
              <a:solidFill>
                <a:srgbClr val="FFFF00"/>
              </a:solidFill>
            </a:endParaRPr>
          </a:p>
          <a:p>
            <a:pPr lvl="1"/>
            <a:r>
              <a:rPr lang="en-US" dirty="0" smtClean="0">
                <a:solidFill>
                  <a:srgbClr val="FFFF00"/>
                </a:solidFill>
              </a:rPr>
              <a:t>Power to override presidential vetoes</a:t>
            </a:r>
          </a:p>
          <a:p>
            <a:pPr lvl="1"/>
            <a:endParaRPr lang="en-US" dirty="0" smtClean="0">
              <a:solidFill>
                <a:srgbClr val="FFFF00"/>
              </a:solidFill>
            </a:endParaRPr>
          </a:p>
          <a:p>
            <a:pPr lvl="1"/>
            <a:r>
              <a:rPr lang="en-US" dirty="0" smtClean="0">
                <a:solidFill>
                  <a:srgbClr val="FFFF00"/>
                </a:solidFill>
              </a:rPr>
              <a:t>Control Appropriations</a:t>
            </a:r>
          </a:p>
          <a:p>
            <a:pPr lvl="1"/>
            <a:endParaRPr lang="en-US" dirty="0" smtClean="0">
              <a:solidFill>
                <a:srgbClr val="FFFF00"/>
              </a:solidFill>
            </a:endParaRPr>
          </a:p>
          <a:p>
            <a:pPr lvl="1"/>
            <a:r>
              <a:rPr lang="en-US" dirty="0" smtClean="0">
                <a:solidFill>
                  <a:srgbClr val="FFFF00"/>
                </a:solidFill>
              </a:rPr>
              <a:t>Ratify treaties</a:t>
            </a:r>
          </a:p>
          <a:p>
            <a:pPr lvl="1"/>
            <a:endParaRPr lang="en-US" dirty="0" smtClean="0">
              <a:solidFill>
                <a:srgbClr val="FFFF00"/>
              </a:solidFill>
            </a:endParaRPr>
          </a:p>
          <a:p>
            <a:pPr lvl="1"/>
            <a:r>
              <a:rPr lang="en-US" dirty="0" smtClean="0">
                <a:solidFill>
                  <a:srgbClr val="FFFF00"/>
                </a:solidFill>
              </a:rPr>
              <a:t>Declare war</a:t>
            </a:r>
          </a:p>
          <a:p>
            <a:endParaRPr lang="en-US" dirty="0"/>
          </a:p>
          <a:p>
            <a:pPr lvl="1"/>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279" y="4038600"/>
            <a:ext cx="4583722"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0954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Checks and Balances?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FFFF00"/>
                </a:solidFill>
              </a:rPr>
              <a:t>Judicial Branch</a:t>
            </a:r>
          </a:p>
          <a:p>
            <a:pPr lvl="1"/>
            <a:endParaRPr lang="en-US" dirty="0">
              <a:solidFill>
                <a:srgbClr val="FFFF00"/>
              </a:solidFill>
            </a:endParaRPr>
          </a:p>
          <a:p>
            <a:pPr lvl="1"/>
            <a:r>
              <a:rPr lang="en-US" dirty="0" smtClean="0">
                <a:solidFill>
                  <a:srgbClr val="FFFF00"/>
                </a:solidFill>
              </a:rPr>
              <a:t>Interpret laws</a:t>
            </a:r>
          </a:p>
          <a:p>
            <a:pPr lvl="1"/>
            <a:endParaRPr lang="en-US" dirty="0">
              <a:solidFill>
                <a:srgbClr val="FFFF00"/>
              </a:solidFill>
            </a:endParaRPr>
          </a:p>
          <a:p>
            <a:pPr lvl="1"/>
            <a:r>
              <a:rPr lang="en-US" dirty="0" smtClean="0">
                <a:solidFill>
                  <a:srgbClr val="FFFF00"/>
                </a:solidFill>
              </a:rPr>
              <a:t>Determine constitutionality</a:t>
            </a:r>
          </a:p>
          <a:p>
            <a:pPr lvl="1"/>
            <a:endParaRPr lang="en-US" dirty="0">
              <a:solidFill>
                <a:srgbClr val="FFFF00"/>
              </a:solidFill>
            </a:endParaRPr>
          </a:p>
          <a:p>
            <a:pPr lvl="1"/>
            <a:r>
              <a:rPr lang="en-US" dirty="0" smtClean="0">
                <a:solidFill>
                  <a:srgbClr val="FFFF00"/>
                </a:solidFill>
              </a:rPr>
              <a:t>Serve for life</a:t>
            </a:r>
          </a:p>
          <a:p>
            <a:pPr lvl="1"/>
            <a:endParaRPr lang="en-US" dirty="0">
              <a:solidFill>
                <a:srgbClr val="FFFF00"/>
              </a:solidFill>
            </a:endParaRPr>
          </a:p>
          <a:p>
            <a:pPr lvl="1"/>
            <a:r>
              <a:rPr lang="en-US" dirty="0" smtClean="0">
                <a:solidFill>
                  <a:srgbClr val="FFFF00"/>
                </a:solidFill>
              </a:rPr>
              <a:t>Interpret laws and                                                              presidential actions</a:t>
            </a:r>
          </a:p>
          <a:p>
            <a:pPr lvl="1"/>
            <a:endParaRPr lang="en-US" dirty="0">
              <a:solidFill>
                <a:srgbClr val="FFFF00"/>
              </a:solidFill>
            </a:endParaRPr>
          </a:p>
          <a:p>
            <a:pPr lvl="1"/>
            <a:r>
              <a:rPr lang="en-US" dirty="0" smtClean="0">
                <a:solidFill>
                  <a:srgbClr val="FFFF00"/>
                </a:solidFill>
              </a:rPr>
              <a:t>Judges appointed by                                                                          the president</a:t>
            </a:r>
            <a:endParaRPr lang="en-US" dirty="0">
              <a:solidFill>
                <a:srgbClr val="FFFF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4654" y="3581400"/>
            <a:ext cx="4669321"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4694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06"/>
            <a:ext cx="9144000" cy="6887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062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wrote the Constitution?</a:t>
            </a:r>
            <a:endParaRPr lang="en-US" dirty="0"/>
          </a:p>
        </p:txBody>
      </p:sp>
      <p:sp>
        <p:nvSpPr>
          <p:cNvPr id="3" name="Content Placeholder 2"/>
          <p:cNvSpPr>
            <a:spLocks noGrp="1"/>
          </p:cNvSpPr>
          <p:nvPr>
            <p:ph idx="1"/>
          </p:nvPr>
        </p:nvSpPr>
        <p:spPr/>
        <p:txBody>
          <a:bodyPr/>
          <a:lstStyle/>
          <a:p>
            <a:r>
              <a:rPr lang="en-US" dirty="0" smtClean="0">
                <a:solidFill>
                  <a:srgbClr val="FFFF00"/>
                </a:solidFill>
              </a:rPr>
              <a:t>James Madison (4</a:t>
            </a:r>
            <a:r>
              <a:rPr lang="en-US" baseline="30000" dirty="0" smtClean="0">
                <a:solidFill>
                  <a:srgbClr val="FFFF00"/>
                </a:solidFill>
              </a:rPr>
              <a:t>th</a:t>
            </a:r>
            <a:r>
              <a:rPr lang="en-US" dirty="0" smtClean="0">
                <a:solidFill>
                  <a:srgbClr val="FFFF00"/>
                </a:solidFill>
              </a:rPr>
              <a:t> President 1809-1817) is considered “the father of the Constitution.”</a:t>
            </a:r>
          </a:p>
          <a:p>
            <a:endParaRPr lang="en-US" dirty="0">
              <a:solidFill>
                <a:srgbClr val="FFFF00"/>
              </a:solidFill>
            </a:endParaRPr>
          </a:p>
          <a:p>
            <a:r>
              <a:rPr lang="en-US" dirty="0" smtClean="0">
                <a:solidFill>
                  <a:srgbClr val="FFFF00"/>
                </a:solidFill>
              </a:rPr>
              <a:t>His important                                  contributions:</a:t>
            </a:r>
          </a:p>
          <a:p>
            <a:pPr lvl="1"/>
            <a:r>
              <a:rPr lang="en-US" dirty="0" smtClean="0">
                <a:solidFill>
                  <a:srgbClr val="FFFF00"/>
                </a:solidFill>
              </a:rPr>
              <a:t>The Virginia Plan</a:t>
            </a:r>
          </a:p>
          <a:p>
            <a:pPr lvl="1"/>
            <a:r>
              <a:rPr lang="en-US" dirty="0" smtClean="0">
                <a:solidFill>
                  <a:srgbClr val="FFFF00"/>
                </a:solidFill>
              </a:rPr>
              <a:t>Separation of Powers</a:t>
            </a:r>
          </a:p>
          <a:p>
            <a:pPr lvl="1"/>
            <a:r>
              <a:rPr lang="en-US" dirty="0" smtClean="0">
                <a:solidFill>
                  <a:srgbClr val="FFFF00"/>
                </a:solidFill>
              </a:rPr>
              <a:t>Bill of Rights</a:t>
            </a:r>
            <a:endParaRPr lang="en-US" dirty="0">
              <a:solidFill>
                <a:srgbClr val="FFFF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276600"/>
            <a:ext cx="449580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9787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3800</TotalTime>
  <Words>1173</Words>
  <Application>Microsoft Office PowerPoint</Application>
  <PresentationFormat>On-screen Show (4:3)</PresentationFormat>
  <Paragraphs>274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The United States Constitution</vt:lpstr>
      <vt:lpstr>What is the U.S. Constitution?</vt:lpstr>
      <vt:lpstr>What are the basic principals of the Constitution?</vt:lpstr>
      <vt:lpstr>What are the Checks and Balances?</vt:lpstr>
      <vt:lpstr>What are the Checks and Balances? </vt:lpstr>
      <vt:lpstr>What are the Checks and Balances?</vt:lpstr>
      <vt:lpstr>What are the Checks and Balances?</vt:lpstr>
      <vt:lpstr>PowerPoint Presentation</vt:lpstr>
      <vt:lpstr>Who wrote the Constitution?</vt:lpstr>
      <vt:lpstr>Why was it written?</vt:lpstr>
      <vt:lpstr>Why was it written?</vt:lpstr>
      <vt:lpstr>Shay’s Rebellion</vt:lpstr>
      <vt:lpstr>PowerPoint Presentation</vt:lpstr>
      <vt:lpstr>When was it written?</vt:lpstr>
      <vt:lpstr>What were the important outcomes of the Constitutional Convention</vt:lpstr>
      <vt:lpstr>Virginia Plan</vt:lpstr>
      <vt:lpstr>New Jersey Plan</vt:lpstr>
      <vt:lpstr>Great Compromise</vt:lpstr>
      <vt:lpstr>Ratification Debate</vt:lpstr>
      <vt:lpstr>Federalists v. Anti-Federalists</vt:lpstr>
      <vt:lpstr>Ratification</vt:lpstr>
      <vt:lpstr>Structure of the Constitution</vt:lpstr>
      <vt:lpstr>Article I: Legislative Branch</vt:lpstr>
      <vt:lpstr>Article II: Executive Branch</vt:lpstr>
      <vt:lpstr>Article III: Judicial Branch</vt:lpstr>
      <vt:lpstr>Other Important Articles:</vt:lpstr>
      <vt:lpstr>Bill of Rights</vt:lpstr>
      <vt:lpstr>Bill of Rights</vt:lpstr>
      <vt:lpstr>PowerPoint Presentation</vt:lpstr>
      <vt:lpstr>Other important Amendments:</vt:lpstr>
      <vt:lpstr>Other important Amendments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States Constitution</dc:title>
  <dc:creator>Joshua Condry</dc:creator>
  <cp:lastModifiedBy>Joshua Condry</cp:lastModifiedBy>
  <cp:revision>96</cp:revision>
  <dcterms:created xsi:type="dcterms:W3CDTF">2016-12-22T23:20:48Z</dcterms:created>
  <dcterms:modified xsi:type="dcterms:W3CDTF">2017-01-06T01:33:06Z</dcterms:modified>
</cp:coreProperties>
</file>