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9" r:id="rId6"/>
    <p:sldId id="268" r:id="rId7"/>
    <p:sldId id="267" r:id="rId8"/>
    <p:sldId id="265" r:id="rId9"/>
    <p:sldId id="263" r:id="rId10"/>
    <p:sldId id="266" r:id="rId11"/>
    <p:sldId id="259" r:id="rId12"/>
    <p:sldId id="260" r:id="rId13"/>
    <p:sldId id="27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4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7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5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8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5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4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6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8EB3-11E7-4B8E-9C22-E3E4CCA33613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1F70E-7E2D-4A71-8310-18CC7B05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5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w&amp;url=http://en.wikipedia.org/wiki/Military_career_of_Adolf_Hitler&amp;ei=9s4bVf-cDovAggT5qoTgCw&amp;bvm=bv.89744112,d.eXY&amp;psig=AFQjCNEh6vRuLMwmCo8XeZjFeBkE0PvK_w&amp;ust=142797215235159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Outcome: The Rise of Adolf Hitler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1" y="457200"/>
            <a:ext cx="3142099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178" y="457200"/>
            <a:ext cx="3499556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1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4. Prelude of the Holocaust and World War </a:t>
            </a:r>
            <a:r>
              <a:rPr lang="en-US" dirty="0" smtClean="0"/>
              <a:t>II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Anti-Semitism, or </a:t>
            </a:r>
            <a:r>
              <a:rPr lang="en-US" b="1" u="sng" dirty="0" smtClean="0">
                <a:solidFill>
                  <a:srgbClr val="FFFF00"/>
                </a:solidFill>
              </a:rPr>
              <a:t>hatred of Jews</a:t>
            </a:r>
            <a:r>
              <a:rPr lang="en-US" dirty="0" smtClean="0"/>
              <a:t>, already existed in the hearts of many </a:t>
            </a:r>
            <a:r>
              <a:rPr lang="en-US" dirty="0" smtClean="0"/>
              <a:t>Europeans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b="1" u="sng" dirty="0" smtClean="0">
                <a:solidFill>
                  <a:srgbClr val="FFFF00"/>
                </a:solidFill>
              </a:rPr>
              <a:t>Nuremberg Laws</a:t>
            </a:r>
            <a:r>
              <a:rPr lang="en-US" dirty="0" smtClean="0"/>
              <a:t> were passes allowing government to legally discriminate against </a:t>
            </a:r>
            <a:r>
              <a:rPr lang="en-US" dirty="0" smtClean="0"/>
              <a:t>Jews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Examples of Nuremberg Laws: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. Jews were stripped of German </a:t>
            </a:r>
            <a:r>
              <a:rPr lang="en-US" b="1" u="sng" dirty="0" smtClean="0">
                <a:solidFill>
                  <a:srgbClr val="FFFF00"/>
                </a:solidFill>
              </a:rPr>
              <a:t>citizenship</a:t>
            </a:r>
            <a:r>
              <a:rPr lang="en-US" dirty="0" smtClean="0"/>
              <a:t>		                 		   (could no longer vote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ii. </a:t>
            </a:r>
            <a:r>
              <a:rPr lang="en-US" b="1" u="sng" dirty="0" smtClean="0">
                <a:solidFill>
                  <a:srgbClr val="FFFF00"/>
                </a:solidFill>
              </a:rPr>
              <a:t>Marriage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between </a:t>
            </a:r>
            <a:r>
              <a:rPr lang="en-US" b="1" u="sng" dirty="0" smtClean="0">
                <a:solidFill>
                  <a:srgbClr val="FFFF00"/>
                </a:solidFill>
              </a:rPr>
              <a:t>Jews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and Germans </a:t>
            </a:r>
            <a:r>
              <a:rPr lang="en-US" dirty="0" smtClean="0"/>
              <a:t>was forbidden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iii. Jews were </a:t>
            </a:r>
            <a:r>
              <a:rPr lang="en-US" b="1" u="sng" dirty="0" smtClean="0">
                <a:solidFill>
                  <a:srgbClr val="FFFF00"/>
                </a:solidFill>
              </a:rPr>
              <a:t>excluded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from public office, practicing		                     law, medicine, </a:t>
            </a:r>
            <a:r>
              <a:rPr lang="en-US" dirty="0" smtClean="0"/>
              <a:t>teaching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iv. Jews had </a:t>
            </a:r>
            <a:r>
              <a:rPr lang="en-US" b="1" u="sng" dirty="0" smtClean="0">
                <a:solidFill>
                  <a:srgbClr val="FFFF00"/>
                </a:solidFill>
              </a:rPr>
              <a:t>curfews</a:t>
            </a:r>
            <a:r>
              <a:rPr lang="en-US" dirty="0" smtClean="0"/>
              <a:t>,  had to wear yellow </a:t>
            </a:r>
            <a:r>
              <a:rPr lang="en-US" b="1" u="sng" dirty="0" smtClean="0">
                <a:solidFill>
                  <a:srgbClr val="FFFF00"/>
                </a:solidFill>
              </a:rPr>
              <a:t>star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for public ID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v. Allowed for </a:t>
            </a:r>
            <a:r>
              <a:rPr lang="en-US" b="1" u="sng" dirty="0" smtClean="0">
                <a:solidFill>
                  <a:srgbClr val="FFFF00"/>
                </a:solidFill>
              </a:rPr>
              <a:t>open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u="sng" dirty="0" smtClean="0">
                <a:solidFill>
                  <a:srgbClr val="FFFF00"/>
                </a:solidFill>
              </a:rPr>
              <a:t>legal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terrorism against Jews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06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d. This led to a 3 step process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</a:t>
            </a:r>
            <a:r>
              <a:rPr lang="en-US" sz="1800" dirty="0" smtClean="0"/>
              <a:t>. Development of Jewish </a:t>
            </a:r>
            <a:r>
              <a:rPr lang="en-US" sz="1800" b="1" u="sng" dirty="0" smtClean="0">
                <a:solidFill>
                  <a:srgbClr val="FFFF00"/>
                </a:solidFill>
              </a:rPr>
              <a:t>ghettos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in </a:t>
            </a:r>
            <a:r>
              <a:rPr lang="en-US" sz="1800" dirty="0" smtClean="0"/>
              <a:t>cities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ii. </a:t>
            </a:r>
            <a:r>
              <a:rPr lang="en-US" sz="1800" b="1" u="sng" dirty="0" smtClean="0">
                <a:solidFill>
                  <a:srgbClr val="FFFF00"/>
                </a:solidFill>
              </a:rPr>
              <a:t>Concentration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Camps became sites </a:t>
            </a:r>
            <a:r>
              <a:rPr lang="en-US" sz="1800" dirty="0" smtClean="0"/>
              <a:t>of forced </a:t>
            </a:r>
            <a:r>
              <a:rPr lang="en-US" sz="1800" b="1" u="sng" dirty="0" smtClean="0">
                <a:solidFill>
                  <a:srgbClr val="FFFF00"/>
                </a:solidFill>
              </a:rPr>
              <a:t>labor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dirty="0" smtClean="0"/>
              <a:t>murder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iii. </a:t>
            </a:r>
            <a:r>
              <a:rPr lang="en-US" sz="1800" b="1" u="sng" dirty="0" smtClean="0">
                <a:solidFill>
                  <a:srgbClr val="FFFF00"/>
                </a:solidFill>
              </a:rPr>
              <a:t>Genocide-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mass killing of over 6 </a:t>
            </a:r>
            <a:r>
              <a:rPr lang="en-US" sz="1800" dirty="0" smtClean="0"/>
              <a:t>million</a:t>
            </a:r>
            <a:r>
              <a:rPr lang="en-US" sz="1800" dirty="0"/>
              <a:t> </a:t>
            </a:r>
            <a:r>
              <a:rPr lang="en-US" sz="1800" dirty="0" smtClean="0"/>
              <a:t>Jews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9" y="4235569"/>
            <a:ext cx="3578526" cy="262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35569"/>
            <a:ext cx="3657600" cy="262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2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e. 1938 </a:t>
            </a:r>
            <a:r>
              <a:rPr lang="en-US" sz="1800" b="1" u="sng" dirty="0" smtClean="0">
                <a:solidFill>
                  <a:srgbClr val="FFFF00"/>
                </a:solidFill>
              </a:rPr>
              <a:t>Kristallnacht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i</a:t>
            </a:r>
            <a:r>
              <a:rPr lang="en-US" sz="1800" dirty="0" smtClean="0"/>
              <a:t>. The Night of </a:t>
            </a:r>
            <a:r>
              <a:rPr lang="en-US" sz="1800" b="1" u="sng" dirty="0" smtClean="0">
                <a:solidFill>
                  <a:srgbClr val="FFFF00"/>
                </a:solidFill>
              </a:rPr>
              <a:t>Broken Glass</a:t>
            </a:r>
            <a:r>
              <a:rPr lang="en-US" sz="1800" dirty="0" smtClean="0">
                <a:solidFill>
                  <a:srgbClr val="FFFF00"/>
                </a:solidFill>
              </a:rPr>
              <a:t>: </a:t>
            </a:r>
            <a:r>
              <a:rPr lang="en-US" sz="1800" dirty="0" smtClean="0"/>
              <a:t>anti-Semitic riots in	</a:t>
            </a:r>
            <a:r>
              <a:rPr lang="en-US" sz="1800" dirty="0" smtClean="0"/>
              <a:t>Germany </a:t>
            </a:r>
            <a:r>
              <a:rPr lang="en-US" sz="1800" dirty="0" smtClean="0"/>
              <a:t>and Austria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ii. </a:t>
            </a:r>
            <a:r>
              <a:rPr lang="en-US" sz="1800" b="1" u="sng" dirty="0" smtClean="0">
                <a:solidFill>
                  <a:srgbClr val="FFFF00"/>
                </a:solidFill>
              </a:rPr>
              <a:t>30,000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 Jews rounded up and taken </a:t>
            </a:r>
            <a:r>
              <a:rPr lang="en-US" sz="1800" dirty="0" smtClean="0"/>
              <a:t>to concentration camps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iii. Homes, businesses, and synagogues </a:t>
            </a:r>
            <a:r>
              <a:rPr lang="en-US" sz="1800" b="1" u="sng" dirty="0" smtClean="0">
                <a:solidFill>
                  <a:srgbClr val="FFFF00"/>
                </a:solidFill>
              </a:rPr>
              <a:t>destroyed</a:t>
            </a:r>
            <a:endParaRPr lang="en-US" sz="1800" b="1" u="sng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96472"/>
            <a:ext cx="3429000" cy="27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9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f. 1939 Hitler </a:t>
            </a:r>
            <a:r>
              <a:rPr lang="en-US" sz="1800" b="1" u="sng" dirty="0" smtClean="0">
                <a:solidFill>
                  <a:srgbClr val="FFFF00"/>
                </a:solidFill>
              </a:rPr>
              <a:t>invades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Poland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and starts </a:t>
            </a:r>
            <a:r>
              <a:rPr lang="en-US" sz="1800" b="1" u="sng" dirty="0" smtClean="0">
                <a:solidFill>
                  <a:srgbClr val="FFFF00"/>
                </a:solidFill>
              </a:rPr>
              <a:t>World War </a:t>
            </a:r>
            <a:r>
              <a:rPr lang="en-US" sz="1800" b="1" u="sng" dirty="0" smtClean="0">
                <a:solidFill>
                  <a:srgbClr val="FFFF00"/>
                </a:solidFill>
              </a:rPr>
              <a:t>II</a:t>
            </a:r>
          </a:p>
          <a:p>
            <a:pPr marL="0" indent="0">
              <a:buNone/>
            </a:pPr>
            <a:endParaRPr lang="en-US" sz="1800" b="1" u="sng" dirty="0" smtClean="0">
              <a:solidFill>
                <a:srgbClr val="FFFF00"/>
              </a:solidFill>
            </a:endParaRPr>
          </a:p>
          <a:p>
            <a:pPr marL="236538" indent="-236538">
              <a:buNone/>
            </a:pPr>
            <a:r>
              <a:rPr lang="en-US" sz="1800" dirty="0" smtClean="0"/>
              <a:t>g. He continued efforts to unite all people of German blood or Aryans under </a:t>
            </a:r>
            <a:r>
              <a:rPr lang="en-US" sz="1800" dirty="0" smtClean="0">
                <a:solidFill>
                  <a:srgbClr val="FFFF00"/>
                </a:solidFill>
              </a:rPr>
              <a:t>“</a:t>
            </a:r>
            <a:r>
              <a:rPr lang="en-US" sz="1800" b="1" u="sng" dirty="0" smtClean="0">
                <a:solidFill>
                  <a:srgbClr val="FFFF00"/>
                </a:solidFill>
              </a:rPr>
              <a:t>The  Master </a:t>
            </a:r>
            <a:r>
              <a:rPr lang="en-US" sz="1800" b="1" u="sng" dirty="0" smtClean="0">
                <a:solidFill>
                  <a:srgbClr val="FFFF00"/>
                </a:solidFill>
              </a:rPr>
              <a:t>Race</a:t>
            </a:r>
            <a:r>
              <a:rPr lang="en-US" sz="1800" dirty="0" smtClean="0">
                <a:solidFill>
                  <a:srgbClr val="FFFF00"/>
                </a:solidFill>
              </a:rPr>
              <a:t>”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h. He called his empire the </a:t>
            </a:r>
            <a:r>
              <a:rPr lang="en-US" sz="1800" b="1" u="sng" dirty="0" smtClean="0">
                <a:solidFill>
                  <a:srgbClr val="FFFF00"/>
                </a:solidFill>
              </a:rPr>
              <a:t>Third Reich</a:t>
            </a:r>
            <a:endParaRPr lang="en-US" sz="1800" b="1" u="sng" dirty="0">
              <a:solidFill>
                <a:srgbClr val="FFFF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69755"/>
            <a:ext cx="6705600" cy="318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4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Result: Hitler used democracy to destroy democracy.  Once he became “Der Fuhrer,” he ruled Germany as a </a:t>
            </a:r>
            <a:r>
              <a:rPr lang="en-US" sz="1800" b="1" u="sng" dirty="0" smtClean="0">
                <a:solidFill>
                  <a:srgbClr val="FFFF00"/>
                </a:solidFill>
              </a:rPr>
              <a:t>ruthless dictator </a:t>
            </a:r>
            <a:r>
              <a:rPr lang="en-US" sz="1800" dirty="0" smtClean="0"/>
              <a:t>and used his power to </a:t>
            </a:r>
            <a:r>
              <a:rPr lang="en-US" sz="1800" b="1" u="sng" dirty="0" smtClean="0">
                <a:solidFill>
                  <a:srgbClr val="FFFF00"/>
                </a:solidFill>
              </a:rPr>
              <a:t>take over </a:t>
            </a:r>
            <a:r>
              <a:rPr lang="en-US" sz="1800" dirty="0" smtClean="0"/>
              <a:t>several countries and murder millions</a:t>
            </a:r>
            <a:endParaRPr lang="en-US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09457"/>
            <a:ext cx="5486400" cy="395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2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Hitler</a:t>
            </a:r>
            <a:endParaRPr lang="en-US" dirty="0"/>
          </a:p>
        </p:txBody>
      </p:sp>
      <p:pic>
        <p:nvPicPr>
          <p:cNvPr id="2052" name="Picture 4" descr="https://encrypted-tbn2.gstatic.com/images?q=tbn:ANd9GcQFi_2gAHuvKrx1tIPgrUw3lEzo89574sqKaSJ_5nh4Xi9E6ut9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3455"/>
            <a:ext cx="7315200" cy="493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1828800" y="1981200"/>
            <a:ext cx="3810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8183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 smtClean="0"/>
              <a:t>Setting the Stage:</a:t>
            </a:r>
            <a:r>
              <a:rPr lang="en-US" sz="1800" b="1" dirty="0" smtClean="0"/>
              <a:t> </a:t>
            </a:r>
            <a:r>
              <a:rPr lang="en-US" sz="1800" b="1" u="sng" dirty="0" smtClean="0">
                <a:solidFill>
                  <a:srgbClr val="FFFF00"/>
                </a:solidFill>
              </a:rPr>
              <a:t>World War </a:t>
            </a:r>
            <a:r>
              <a:rPr lang="en-US" sz="1800" b="1" u="sng" dirty="0" smtClean="0">
                <a:solidFill>
                  <a:srgbClr val="FFFF00"/>
                </a:solidFill>
              </a:rPr>
              <a:t>I</a:t>
            </a:r>
          </a:p>
          <a:p>
            <a:pPr marL="514350" indent="-514350">
              <a:buAutoNum type="arabicPeriod"/>
            </a:pPr>
            <a:endParaRPr lang="en-US" sz="1800" dirty="0">
              <a:solidFill>
                <a:srgbClr val="FFFF00"/>
              </a:solidFill>
            </a:endParaRPr>
          </a:p>
          <a:p>
            <a:pPr marL="914400" lvl="1" indent="-514350">
              <a:buAutoNum type="alphaLcPeriod"/>
            </a:pPr>
            <a:r>
              <a:rPr lang="en-US" sz="1800" dirty="0" smtClean="0"/>
              <a:t>Although an </a:t>
            </a:r>
            <a:r>
              <a:rPr lang="en-US" sz="1800" b="1" u="sng" dirty="0" smtClean="0">
                <a:solidFill>
                  <a:srgbClr val="FFFF00"/>
                </a:solidFill>
              </a:rPr>
              <a:t>Austrian</a:t>
            </a:r>
            <a:r>
              <a:rPr lang="en-US" sz="1800" dirty="0" smtClean="0"/>
              <a:t>, Hitler joined the </a:t>
            </a:r>
            <a:r>
              <a:rPr lang="en-US" sz="1800" b="1" u="sng" dirty="0" smtClean="0">
                <a:solidFill>
                  <a:srgbClr val="FFFF00"/>
                </a:solidFill>
              </a:rPr>
              <a:t>German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army in </a:t>
            </a:r>
            <a:r>
              <a:rPr lang="en-US" sz="1800" dirty="0" smtClean="0"/>
              <a:t>WWI</a:t>
            </a:r>
          </a:p>
          <a:p>
            <a:pPr marL="914400" lvl="1" indent="-514350">
              <a:buAutoNum type="alphaLcPeriod"/>
            </a:pPr>
            <a:endParaRPr lang="en-US" sz="1800" dirty="0" smtClean="0"/>
          </a:p>
          <a:p>
            <a:pPr marL="914400" lvl="1" indent="-514350">
              <a:buAutoNum type="alphaLcPeriod"/>
            </a:pPr>
            <a:r>
              <a:rPr lang="en-US" sz="1800" dirty="0" smtClean="0"/>
              <a:t>Hitler was never an officer and was </a:t>
            </a:r>
            <a:r>
              <a:rPr lang="en-US" sz="1800" b="1" u="sng" dirty="0" smtClean="0">
                <a:solidFill>
                  <a:srgbClr val="FFFF00"/>
                </a:solidFill>
              </a:rPr>
              <a:t>wounded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in the </a:t>
            </a:r>
            <a:r>
              <a:rPr lang="en-US" sz="1800" dirty="0" smtClean="0"/>
              <a:t>leg</a:t>
            </a:r>
          </a:p>
          <a:p>
            <a:pPr marL="914400" lvl="1" indent="-514350">
              <a:buAutoNum type="alphaLcPeriod"/>
            </a:pPr>
            <a:endParaRPr lang="en-US" sz="1800" dirty="0" smtClean="0"/>
          </a:p>
          <a:p>
            <a:pPr marL="914400" lvl="1" indent="-514350">
              <a:buAutoNum type="alphaLcPeriod"/>
            </a:pPr>
            <a:r>
              <a:rPr lang="en-US" sz="1800" dirty="0" smtClean="0"/>
              <a:t>Temporarily </a:t>
            </a:r>
            <a:r>
              <a:rPr lang="en-US" sz="1800" b="1" u="sng" dirty="0" smtClean="0">
                <a:solidFill>
                  <a:srgbClr val="FFFF00"/>
                </a:solidFill>
              </a:rPr>
              <a:t>blinded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by mustard gas; while in the hospital he became convinced that his </a:t>
            </a:r>
            <a:r>
              <a:rPr lang="en-US" sz="1800" b="1" u="sng" dirty="0" smtClean="0">
                <a:solidFill>
                  <a:srgbClr val="FFFF00"/>
                </a:solidFill>
              </a:rPr>
              <a:t>purpose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in life was </a:t>
            </a:r>
            <a:r>
              <a:rPr lang="en-US" sz="1800" b="1" u="sng" dirty="0" smtClean="0">
                <a:solidFill>
                  <a:srgbClr val="FFFF00"/>
                </a:solidFill>
              </a:rPr>
              <a:t>“Save Germany</a:t>
            </a:r>
            <a:r>
              <a:rPr lang="en-US" sz="1800" b="1" u="sng" dirty="0" smtClean="0">
                <a:solidFill>
                  <a:srgbClr val="FFFF00"/>
                </a:solidFill>
              </a:rPr>
              <a:t>”</a:t>
            </a:r>
          </a:p>
          <a:p>
            <a:pPr marL="914400" lvl="1" indent="-514350">
              <a:buAutoNum type="alphaLcPeriod"/>
            </a:pPr>
            <a:endParaRPr lang="en-US" sz="1800" b="1" u="sng" dirty="0" smtClean="0">
              <a:solidFill>
                <a:srgbClr val="FFFF00"/>
              </a:solidFill>
            </a:endParaRPr>
          </a:p>
          <a:p>
            <a:pPr marL="914400" lvl="1" indent="-514350">
              <a:buAutoNum type="alphaLcPeriod"/>
            </a:pPr>
            <a:r>
              <a:rPr lang="en-US" sz="1800" dirty="0" smtClean="0"/>
              <a:t>On Nov 11, 1918, Germany agreed to an </a:t>
            </a:r>
            <a:r>
              <a:rPr lang="en-US" sz="1800" b="1" u="sng" dirty="0" smtClean="0">
                <a:solidFill>
                  <a:srgbClr val="FFFF00"/>
                </a:solidFill>
              </a:rPr>
              <a:t>armistice</a:t>
            </a:r>
            <a:r>
              <a:rPr lang="en-US" sz="1800" dirty="0" smtClean="0"/>
              <a:t>.  This </a:t>
            </a:r>
            <a:r>
              <a:rPr lang="en-US" sz="1800" b="1" u="sng" dirty="0" smtClean="0">
                <a:solidFill>
                  <a:srgbClr val="FFFF00"/>
                </a:solidFill>
              </a:rPr>
              <a:t>angered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Hitler</a:t>
            </a:r>
          </a:p>
          <a:p>
            <a:pPr marL="914400" lvl="1" indent="-514350">
              <a:buAutoNum type="alphaLcPeriod"/>
            </a:pPr>
            <a:endParaRPr lang="en-US" sz="1800" dirty="0" smtClean="0"/>
          </a:p>
          <a:p>
            <a:pPr marL="914400" lvl="1" indent="-514350">
              <a:buAutoNum type="alphaLcPeriod"/>
            </a:pPr>
            <a:r>
              <a:rPr lang="en-US" sz="1800" dirty="0" smtClean="0"/>
              <a:t>Hitler called those who surrendered </a:t>
            </a:r>
            <a:r>
              <a:rPr lang="en-US" sz="1800" b="1" u="sng" dirty="0" smtClean="0">
                <a:solidFill>
                  <a:srgbClr val="FFFF00"/>
                </a:solidFill>
              </a:rPr>
              <a:t>“November Criminals”</a:t>
            </a:r>
            <a:endParaRPr lang="en-US" sz="1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929"/>
            <a:ext cx="8229600" cy="5410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1800" dirty="0" smtClean="0"/>
              <a:t>Setting the Stage: World War </a:t>
            </a:r>
            <a:r>
              <a:rPr lang="en-US" sz="1800" dirty="0" smtClean="0"/>
              <a:t>I</a:t>
            </a:r>
          </a:p>
          <a:p>
            <a:pPr marL="514350" indent="-514350">
              <a:buAutoNum type="arabicPeriod"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f. In 1919 Germany forced to accept </a:t>
            </a:r>
            <a:r>
              <a:rPr lang="en-US" sz="1800" dirty="0" smtClean="0"/>
              <a:t>term of the Treaty of </a:t>
            </a:r>
            <a:r>
              <a:rPr lang="en-US" sz="1800" dirty="0" smtClean="0"/>
              <a:t>Versailles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i</a:t>
            </a:r>
            <a:r>
              <a:rPr lang="en-US" sz="1800" dirty="0" smtClean="0"/>
              <a:t>. War </a:t>
            </a:r>
            <a:r>
              <a:rPr lang="en-US" sz="1800" b="1" u="sng" dirty="0" smtClean="0">
                <a:solidFill>
                  <a:srgbClr val="FFFF00"/>
                </a:solidFill>
              </a:rPr>
              <a:t>Guilt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clause: </a:t>
            </a:r>
            <a:r>
              <a:rPr lang="en-US" sz="1800" dirty="0" smtClean="0"/>
              <a:t>Blame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ii. Loss of </a:t>
            </a:r>
            <a:r>
              <a:rPr lang="en-US" sz="1800" b="1" u="sng" dirty="0" smtClean="0">
                <a:solidFill>
                  <a:srgbClr val="FFFF00"/>
                </a:solidFill>
              </a:rPr>
              <a:t>land</a:t>
            </a:r>
          </a:p>
          <a:p>
            <a:pPr marL="0" indent="0">
              <a:buNone/>
            </a:pPr>
            <a:endParaRPr lang="en-US" sz="1800" b="1" u="sng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iii. Loss of </a:t>
            </a:r>
            <a:r>
              <a:rPr lang="en-US" sz="1800" b="1" u="sng" dirty="0" smtClean="0">
                <a:solidFill>
                  <a:srgbClr val="FFFF00"/>
                </a:solidFill>
              </a:rPr>
              <a:t>money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(34 million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iv. </a:t>
            </a:r>
            <a:r>
              <a:rPr lang="en-US" sz="1800" b="1" u="sng" dirty="0" smtClean="0">
                <a:solidFill>
                  <a:srgbClr val="FFFF00"/>
                </a:solidFill>
              </a:rPr>
              <a:t>Disarmament</a:t>
            </a:r>
          </a:p>
          <a:p>
            <a:pPr marL="0" indent="0">
              <a:buNone/>
            </a:pPr>
            <a:endParaRPr lang="en-US" sz="1800" b="1" u="sng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v. Made to form a </a:t>
            </a:r>
            <a:r>
              <a:rPr lang="en-US" sz="1800" b="1" u="sng" dirty="0" smtClean="0">
                <a:solidFill>
                  <a:srgbClr val="FFFF00"/>
                </a:solidFill>
              </a:rPr>
              <a:t>democracy</a:t>
            </a:r>
            <a:r>
              <a:rPr lang="en-US" sz="1800" b="1" dirty="0" smtClean="0">
                <a:solidFill>
                  <a:srgbClr val="FFFF00"/>
                </a:solidFill>
              </a:rPr>
              <a:t>: </a:t>
            </a:r>
            <a:r>
              <a:rPr lang="en-US" sz="1800" b="1" u="sng" dirty="0" smtClean="0">
                <a:solidFill>
                  <a:srgbClr val="FFFF00"/>
                </a:solidFill>
              </a:rPr>
              <a:t>Weimar</a:t>
            </a: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u="sng" dirty="0" smtClean="0">
                <a:solidFill>
                  <a:srgbClr val="FFFF00"/>
                </a:solidFill>
              </a:rPr>
              <a:t>Republic</a:t>
            </a:r>
            <a:endParaRPr lang="en-US" sz="1800" b="1" u="sng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9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2. Rise of Nazi </a:t>
            </a:r>
            <a:r>
              <a:rPr lang="en-US" sz="1800" dirty="0" smtClean="0"/>
              <a:t>Party</a:t>
            </a:r>
          </a:p>
          <a:p>
            <a:pPr marL="0" indent="0">
              <a:buNone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In 1920, Hitler helps form the </a:t>
            </a:r>
            <a:r>
              <a:rPr lang="en-US" sz="1800" b="1" u="sng" dirty="0" smtClean="0">
                <a:solidFill>
                  <a:srgbClr val="FFFF00"/>
                </a:solidFill>
              </a:rPr>
              <a:t>Nazi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party (German </a:t>
            </a:r>
            <a:r>
              <a:rPr lang="en-US" sz="1800" b="1" u="sng" dirty="0" smtClean="0">
                <a:solidFill>
                  <a:srgbClr val="FFFF00"/>
                </a:solidFill>
              </a:rPr>
              <a:t>Nationalist Socialists </a:t>
            </a:r>
            <a:r>
              <a:rPr lang="en-US" sz="1800" dirty="0" smtClean="0"/>
              <a:t>Party</a:t>
            </a:r>
            <a:r>
              <a:rPr lang="en-US" sz="1800" dirty="0" smtClean="0"/>
              <a:t>)</a:t>
            </a:r>
          </a:p>
          <a:p>
            <a:pPr marL="514350" indent="-514350">
              <a:buAutoNum type="alphaLcPeriod"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Beer Hall Putsch: Hitler and his Nazis try to </a:t>
            </a:r>
            <a:r>
              <a:rPr lang="en-US" sz="1800" b="1" u="sng" dirty="0" smtClean="0">
                <a:solidFill>
                  <a:srgbClr val="FFFF00"/>
                </a:solidFill>
              </a:rPr>
              <a:t>overthrow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the new democracy in a large beer hall in </a:t>
            </a:r>
            <a:r>
              <a:rPr lang="en-US" sz="1800" b="1" u="sng" dirty="0" smtClean="0">
                <a:solidFill>
                  <a:srgbClr val="FFFF00"/>
                </a:solidFill>
              </a:rPr>
              <a:t>Munich</a:t>
            </a:r>
          </a:p>
          <a:p>
            <a:pPr marL="514350" indent="-514350">
              <a:buAutoNum type="alphaLcPeriod"/>
            </a:pPr>
            <a:endParaRPr lang="en-US" sz="1800" b="1" u="sng" dirty="0" smtClean="0">
              <a:solidFill>
                <a:srgbClr val="FFFF00"/>
              </a:solidFill>
            </a:endParaRPr>
          </a:p>
          <a:p>
            <a:pPr marL="514350" indent="-514350">
              <a:buAutoNum type="alphaLcPeriod"/>
            </a:pPr>
            <a:r>
              <a:rPr lang="en-US" sz="1800" b="1" u="sng" dirty="0" smtClean="0">
                <a:solidFill>
                  <a:srgbClr val="FFFF00"/>
                </a:solidFill>
              </a:rPr>
              <a:t>16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of his men are killed.  Hitler flees and is later </a:t>
            </a:r>
            <a:r>
              <a:rPr lang="en-US" sz="1800" b="1" u="sng" dirty="0" smtClean="0">
                <a:solidFill>
                  <a:srgbClr val="FFFF00"/>
                </a:solidFill>
              </a:rPr>
              <a:t>arrested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on high treason</a:t>
            </a:r>
            <a:r>
              <a:rPr lang="en-US" sz="1800" dirty="0" smtClean="0"/>
              <a:t>.</a:t>
            </a:r>
          </a:p>
          <a:p>
            <a:pPr marL="514350" indent="-514350">
              <a:buAutoNum type="alphaLcPeriod"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While in prison Hitler writes </a:t>
            </a:r>
            <a:r>
              <a:rPr lang="en-US" sz="1800" b="1" u="sng" dirty="0" smtClean="0">
                <a:solidFill>
                  <a:srgbClr val="FFFF00"/>
                </a:solidFill>
              </a:rPr>
              <a:t>“Mein </a:t>
            </a:r>
            <a:r>
              <a:rPr lang="en-US" sz="1800" b="1" u="sng" dirty="0" err="1" smtClean="0">
                <a:solidFill>
                  <a:srgbClr val="FFFF00"/>
                </a:solidFill>
              </a:rPr>
              <a:t>Kampf</a:t>
            </a:r>
            <a:r>
              <a:rPr lang="en-US" sz="1800" b="1" u="sng" dirty="0" smtClean="0">
                <a:solidFill>
                  <a:srgbClr val="FFFF00"/>
                </a:solidFill>
              </a:rPr>
              <a:t>”</a:t>
            </a:r>
          </a:p>
          <a:p>
            <a:pPr marL="514350" indent="-514350">
              <a:buAutoNum type="alphaLcPeriod"/>
            </a:pPr>
            <a:endParaRPr lang="en-US" sz="1800" b="1" u="sng" dirty="0" smtClean="0">
              <a:solidFill>
                <a:srgbClr val="FFFF00"/>
              </a:solidFill>
            </a:endParaRPr>
          </a:p>
          <a:p>
            <a:pPr marL="514350" indent="-514350">
              <a:buAutoNum type="alphaLcPeriod"/>
            </a:pPr>
            <a:r>
              <a:rPr lang="en-US" sz="1800" dirty="0" smtClean="0"/>
              <a:t>Learns lesson: Must </a:t>
            </a:r>
            <a:r>
              <a:rPr lang="en-US" sz="1800" b="1" u="sng" dirty="0" smtClean="0">
                <a:solidFill>
                  <a:srgbClr val="FFFF00"/>
                </a:solidFill>
              </a:rPr>
              <a:t>destroy democracy</a:t>
            </a:r>
            <a:r>
              <a:rPr lang="en-US" sz="1800" dirty="0" smtClean="0"/>
              <a:t> from </a:t>
            </a:r>
            <a:r>
              <a:rPr lang="en-US" sz="1800" dirty="0" smtClean="0"/>
              <a:t>within</a:t>
            </a:r>
          </a:p>
          <a:p>
            <a:pPr marL="514350" indent="-514350">
              <a:buAutoNum type="alphaLcPeriod"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Served </a:t>
            </a:r>
            <a:r>
              <a:rPr lang="en-US" sz="1800" b="1" u="sng" dirty="0" smtClean="0">
                <a:solidFill>
                  <a:srgbClr val="FFFF00"/>
                </a:solidFill>
              </a:rPr>
              <a:t>8 months </a:t>
            </a:r>
            <a:r>
              <a:rPr lang="en-US" sz="1800" dirty="0" smtClean="0"/>
              <a:t>and was released.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943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von Hindenburg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3276600" cy="486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81"/>
            <a:ext cx="8229600" cy="1143000"/>
          </a:xfrm>
        </p:spPr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3. Hitler Takes </a:t>
            </a:r>
            <a:r>
              <a:rPr lang="en-US" sz="1800" dirty="0" smtClean="0"/>
              <a:t>Control</a:t>
            </a:r>
          </a:p>
          <a:p>
            <a:pPr marL="0" indent="0">
              <a:buNone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In </a:t>
            </a:r>
            <a:r>
              <a:rPr lang="en-US" sz="1800" dirty="0" smtClean="0">
                <a:solidFill>
                  <a:srgbClr val="FFFF00"/>
                </a:solidFill>
              </a:rPr>
              <a:t>1925 </a:t>
            </a:r>
            <a:r>
              <a:rPr lang="en-US" sz="1800" b="1" u="sng" dirty="0" smtClean="0">
                <a:solidFill>
                  <a:srgbClr val="FFFF00"/>
                </a:solidFill>
              </a:rPr>
              <a:t>Paul von Hindenburg </a:t>
            </a:r>
            <a:r>
              <a:rPr lang="en-US" sz="1800" dirty="0" smtClean="0"/>
              <a:t>was elected President of the Weimar </a:t>
            </a:r>
            <a:r>
              <a:rPr lang="en-US" sz="1800" dirty="0" smtClean="0"/>
              <a:t>Republic</a:t>
            </a:r>
          </a:p>
          <a:p>
            <a:pPr marL="514350" indent="-514350">
              <a:buAutoNum type="alphaLcPeriod"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By 1932 the Nazi Party had become largest party in the </a:t>
            </a:r>
            <a:r>
              <a:rPr lang="en-US" sz="1800" b="1" u="sng" dirty="0" smtClean="0">
                <a:solidFill>
                  <a:srgbClr val="FFFF00"/>
                </a:solidFill>
              </a:rPr>
              <a:t>Reichstag</a:t>
            </a:r>
            <a:r>
              <a:rPr lang="en-US" sz="1800" dirty="0" smtClean="0"/>
              <a:t>; </a:t>
            </a:r>
            <a:r>
              <a:rPr lang="en-US" sz="1800" b="1" u="sng" dirty="0" smtClean="0">
                <a:solidFill>
                  <a:srgbClr val="FFFF00"/>
                </a:solidFill>
              </a:rPr>
              <a:t>38</a:t>
            </a:r>
            <a:r>
              <a:rPr lang="en-US" sz="1800" dirty="0" smtClean="0"/>
              <a:t>% majority (Similar to Parliament or Congress</a:t>
            </a:r>
            <a:r>
              <a:rPr lang="en-US" sz="1800" dirty="0" smtClean="0"/>
              <a:t>)</a:t>
            </a:r>
          </a:p>
          <a:p>
            <a:pPr marL="514350" indent="-514350">
              <a:buAutoNum type="alphaLcPeriod"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Hitler was </a:t>
            </a:r>
            <a:r>
              <a:rPr lang="en-US" sz="1800" b="1" u="sng" dirty="0" smtClean="0">
                <a:solidFill>
                  <a:srgbClr val="FFFF00"/>
                </a:solidFill>
              </a:rPr>
              <a:t>appointed Chancellor </a:t>
            </a:r>
            <a:r>
              <a:rPr lang="en-US" sz="1800" dirty="0" smtClean="0"/>
              <a:t>in 1933 (2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in command</a:t>
            </a:r>
            <a:r>
              <a:rPr lang="en-US" sz="1800" dirty="0" smtClean="0"/>
              <a:t>)</a:t>
            </a:r>
          </a:p>
          <a:p>
            <a:pPr marL="514350" indent="-514350">
              <a:buAutoNum type="alphaLcPeriod"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February 1933 the </a:t>
            </a:r>
            <a:r>
              <a:rPr lang="en-US" sz="1800" b="1" u="sng" dirty="0" smtClean="0">
                <a:solidFill>
                  <a:srgbClr val="FFFF00"/>
                </a:solidFill>
              </a:rPr>
              <a:t>Reichstag burned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down; blamed on </a:t>
            </a:r>
            <a:r>
              <a:rPr lang="en-US" sz="1800" dirty="0" smtClean="0"/>
              <a:t>Communists</a:t>
            </a:r>
          </a:p>
          <a:p>
            <a:pPr marL="514350" indent="-514350">
              <a:buAutoNum type="alphaLcPeriod"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Reichstag responded by suppressing communists and others and passed the </a:t>
            </a:r>
            <a:r>
              <a:rPr lang="en-US" sz="1800" dirty="0" smtClean="0">
                <a:solidFill>
                  <a:srgbClr val="FFFF00"/>
                </a:solidFill>
              </a:rPr>
              <a:t>“</a:t>
            </a:r>
            <a:r>
              <a:rPr lang="en-US" sz="1800" b="1" u="sng" dirty="0" smtClean="0">
                <a:solidFill>
                  <a:srgbClr val="FFFF00"/>
                </a:solidFill>
              </a:rPr>
              <a:t>Enabling Act</a:t>
            </a:r>
            <a:r>
              <a:rPr lang="en-US" sz="1800" dirty="0" smtClean="0">
                <a:solidFill>
                  <a:srgbClr val="FFFF00"/>
                </a:solidFill>
              </a:rPr>
              <a:t>”</a:t>
            </a:r>
            <a:r>
              <a:rPr lang="en-US" sz="1800" dirty="0" smtClean="0"/>
              <a:t> which </a:t>
            </a:r>
            <a:r>
              <a:rPr lang="en-US" sz="1800" b="1" u="sng" dirty="0" smtClean="0">
                <a:solidFill>
                  <a:srgbClr val="FFFF00"/>
                </a:solidFill>
              </a:rPr>
              <a:t>transferred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its power to the </a:t>
            </a:r>
            <a:r>
              <a:rPr lang="en-US" sz="1800" b="1" u="sng" dirty="0" smtClean="0">
                <a:solidFill>
                  <a:srgbClr val="FFFF00"/>
                </a:solidFill>
              </a:rPr>
              <a:t>president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(dissolved the power of the Reichstag</a:t>
            </a:r>
            <a:r>
              <a:rPr lang="en-US" sz="1800" dirty="0" smtClean="0"/>
              <a:t>)</a:t>
            </a:r>
          </a:p>
          <a:p>
            <a:pPr marL="514350" indent="-514350">
              <a:buAutoNum type="alphaLcPeriod"/>
            </a:pPr>
            <a:endParaRPr lang="en-US" sz="1800" dirty="0" smtClean="0"/>
          </a:p>
          <a:p>
            <a:pPr marL="514350" indent="-514350">
              <a:buAutoNum type="alphaLcPeriod"/>
            </a:pPr>
            <a:r>
              <a:rPr lang="en-US" sz="1800" dirty="0" smtClean="0"/>
              <a:t>1934 President Von Hindenburg </a:t>
            </a:r>
            <a:r>
              <a:rPr lang="en-US" sz="1800" b="1" u="sng" dirty="0" smtClean="0">
                <a:solidFill>
                  <a:srgbClr val="FFFF00"/>
                </a:solidFill>
              </a:rPr>
              <a:t>died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and Hitler was declared </a:t>
            </a:r>
            <a:r>
              <a:rPr lang="en-US" sz="1800" dirty="0" smtClean="0">
                <a:solidFill>
                  <a:srgbClr val="FFFF00"/>
                </a:solidFill>
              </a:rPr>
              <a:t>“</a:t>
            </a:r>
            <a:r>
              <a:rPr lang="en-US" sz="1800" b="1" u="sng" dirty="0" smtClean="0">
                <a:solidFill>
                  <a:srgbClr val="FFFF00"/>
                </a:solidFill>
              </a:rPr>
              <a:t>The Fuhrer</a:t>
            </a:r>
            <a:r>
              <a:rPr lang="en-US" sz="1800" dirty="0" smtClean="0">
                <a:solidFill>
                  <a:srgbClr val="FFFF00"/>
                </a:solidFill>
              </a:rPr>
              <a:t>”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Reichstag Fire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830" y="1524000"/>
            <a:ext cx="3886200" cy="4985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6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Reichstag Today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34904"/>
            <a:ext cx="8153400" cy="3629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4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464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World War II</vt:lpstr>
      <vt:lpstr>Young Hitler</vt:lpstr>
      <vt:lpstr>The Rise of Adolf Hitler</vt:lpstr>
      <vt:lpstr>The Rise of Adolf Hitler</vt:lpstr>
      <vt:lpstr>The Rise of Adolf Hitler</vt:lpstr>
      <vt:lpstr>Paul von Hindenburg</vt:lpstr>
      <vt:lpstr>The Rise of Adolf Hitler</vt:lpstr>
      <vt:lpstr>Reichstag Fire</vt:lpstr>
      <vt:lpstr>Reichstag Today</vt:lpstr>
      <vt:lpstr>The Rise of Adolf Hitler</vt:lpstr>
      <vt:lpstr>The Rise of Adolf Hitler</vt:lpstr>
      <vt:lpstr>The Rise of Adolf Hitler</vt:lpstr>
      <vt:lpstr>The Rise of Adolf Hitler</vt:lpstr>
      <vt:lpstr>The Rise of Adolf Hitler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</dc:title>
  <dc:creator>Joshua Condry</dc:creator>
  <cp:lastModifiedBy>Joshua Condry</cp:lastModifiedBy>
  <cp:revision>13</cp:revision>
  <dcterms:created xsi:type="dcterms:W3CDTF">2015-04-01T10:51:32Z</dcterms:created>
  <dcterms:modified xsi:type="dcterms:W3CDTF">2017-04-28T21:41:20Z</dcterms:modified>
</cp:coreProperties>
</file>